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6" r:id="rId2"/>
  </p:sldMasterIdLst>
  <p:notesMasterIdLst>
    <p:notesMasterId r:id="rId21"/>
  </p:notesMasterIdLst>
  <p:sldIdLst>
    <p:sldId id="408" r:id="rId3"/>
    <p:sldId id="376" r:id="rId4"/>
    <p:sldId id="491" r:id="rId5"/>
    <p:sldId id="490" r:id="rId6"/>
    <p:sldId id="485" r:id="rId7"/>
    <p:sldId id="466" r:id="rId8"/>
    <p:sldId id="495" r:id="rId9"/>
    <p:sldId id="497" r:id="rId10"/>
    <p:sldId id="478" r:id="rId11"/>
    <p:sldId id="499" r:id="rId12"/>
    <p:sldId id="498" r:id="rId13"/>
    <p:sldId id="496" r:id="rId14"/>
    <p:sldId id="487" r:id="rId15"/>
    <p:sldId id="488" r:id="rId16"/>
    <p:sldId id="489" r:id="rId17"/>
    <p:sldId id="492" r:id="rId18"/>
    <p:sldId id="493" r:id="rId19"/>
    <p:sldId id="482" r:id="rId20"/>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ather E. Burns" initials="HEB" lastIdx="30" clrIdx="0">
    <p:extLst>
      <p:ext uri="{19B8F6BF-5375-455C-9EA6-DF929625EA0E}">
        <p15:presenceInfo xmlns:p15="http://schemas.microsoft.com/office/powerpoint/2012/main" userId="S-1-5-21-3741593784-2899681647-1123851950-1591242" providerId="AD"/>
      </p:ext>
    </p:extLst>
  </p:cmAuthor>
  <p:cmAuthor id="2" name="Una Kennedy1" initials="UK" lastIdx="20" clrIdx="1">
    <p:extLst>
      <p:ext uri="{19B8F6BF-5375-455C-9EA6-DF929625EA0E}">
        <p15:presenceInfo xmlns:p15="http://schemas.microsoft.com/office/powerpoint/2012/main" userId="S-1-5-21-3741593784-2899681647-1123851950-1591155" providerId="AD"/>
      </p:ext>
    </p:extLst>
  </p:cmAuthor>
  <p:cmAuthor id="3" name="Ciara Browne1" initials="CB" lastIdx="15" clrIdx="2">
    <p:extLst>
      <p:ext uri="{19B8F6BF-5375-455C-9EA6-DF929625EA0E}">
        <p15:presenceInfo xmlns:p15="http://schemas.microsoft.com/office/powerpoint/2012/main" userId="S-1-5-21-3741593784-2899681647-1123851950-1536795" providerId="AD"/>
      </p:ext>
    </p:extLst>
  </p:cmAuthor>
  <p:cmAuthor id="4" name="Aine Lyng" initials="AL" lastIdx="8" clrIdx="3">
    <p:extLst>
      <p:ext uri="{19B8F6BF-5375-455C-9EA6-DF929625EA0E}">
        <p15:presenceInfo xmlns:p15="http://schemas.microsoft.com/office/powerpoint/2012/main" userId="Aine Lyng"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6152"/>
    <a:srgbClr val="58B4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086" autoAdjust="0"/>
    <p:restoredTop sz="93455" autoAdjust="0"/>
  </p:normalViewPr>
  <p:slideViewPr>
    <p:cSldViewPr snapToGrid="0">
      <p:cViewPr varScale="1">
        <p:scale>
          <a:sx n="108" d="100"/>
          <a:sy n="108" d="100"/>
        </p:scale>
        <p:origin x="192" y="9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62B55E45-F41C-4A26-A3A8-E59A5D84FB7E}" type="datetimeFigureOut">
              <a:rPr lang="en-IE"/>
              <a:pPr>
                <a:defRPr/>
              </a:pPr>
              <a:t>25/07/2024</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IE"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IE"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80F6EBFE-1948-467A-A21C-7715DDEF8FD6}" type="slidenum">
              <a:rPr lang="en-IE" altLang="en-US"/>
              <a:pPr>
                <a:defRPr/>
              </a:pPr>
              <a:t>‹#›</a:t>
            </a:fld>
            <a:endParaRPr lang="en-IE"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pPr>
              <a:defRPr/>
            </a:pPr>
            <a:fld id="{80F6EBFE-1948-467A-A21C-7715DDEF8FD6}" type="slidenum">
              <a:rPr lang="en-IE" altLang="en-US" smtClean="0"/>
              <a:pPr>
                <a:defRPr/>
              </a:pPr>
              <a:t>2</a:t>
            </a:fld>
            <a:endParaRPr lang="en-IE" altLang="en-US"/>
          </a:p>
        </p:txBody>
      </p:sp>
    </p:spTree>
    <p:extLst>
      <p:ext uri="{BB962C8B-B14F-4D97-AF65-F5344CB8AC3E}">
        <p14:creationId xmlns:p14="http://schemas.microsoft.com/office/powerpoint/2010/main" val="8020034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IE"/>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IE"/>
          </a:p>
        </p:txBody>
      </p:sp>
      <p:sp>
        <p:nvSpPr>
          <p:cNvPr id="4" name="Date Placeholder 3"/>
          <p:cNvSpPr>
            <a:spLocks noGrp="1"/>
          </p:cNvSpPr>
          <p:nvPr>
            <p:ph type="dt" sz="half" idx="10"/>
          </p:nvPr>
        </p:nvSpPr>
        <p:spPr/>
        <p:txBody>
          <a:bodyPr/>
          <a:lstStyle>
            <a:lvl1pPr>
              <a:defRPr/>
            </a:lvl1pPr>
          </a:lstStyle>
          <a:p>
            <a:pPr>
              <a:defRPr/>
            </a:pPr>
            <a:fld id="{1E0FBCB3-CC38-4FD5-B7AC-593D730F1AFA}" type="datetimeFigureOut">
              <a:rPr lang="en-IE"/>
              <a:pPr>
                <a:defRPr/>
              </a:pPr>
              <a:t>25/07/2024</a:t>
            </a:fld>
            <a:endParaRPr lang="en-IE"/>
          </a:p>
        </p:txBody>
      </p:sp>
      <p:sp>
        <p:nvSpPr>
          <p:cNvPr id="5" name="Footer Placeholder 4"/>
          <p:cNvSpPr>
            <a:spLocks noGrp="1"/>
          </p:cNvSpPr>
          <p:nvPr>
            <p:ph type="ftr" sz="quarter" idx="11"/>
          </p:nvPr>
        </p:nvSpPr>
        <p:spPr/>
        <p:txBody>
          <a:bodyPr/>
          <a:lstStyle>
            <a:lvl1pPr>
              <a:defRPr/>
            </a:lvl1pPr>
          </a:lstStyle>
          <a:p>
            <a:pPr>
              <a:defRPr/>
            </a:pPr>
            <a:endParaRPr lang="en-IE"/>
          </a:p>
        </p:txBody>
      </p:sp>
      <p:sp>
        <p:nvSpPr>
          <p:cNvPr id="6" name="Slide Number Placeholder 5"/>
          <p:cNvSpPr>
            <a:spLocks noGrp="1"/>
          </p:cNvSpPr>
          <p:nvPr>
            <p:ph type="sldNum" sz="quarter" idx="12"/>
          </p:nvPr>
        </p:nvSpPr>
        <p:spPr/>
        <p:txBody>
          <a:bodyPr/>
          <a:lstStyle>
            <a:lvl1pPr>
              <a:defRPr/>
            </a:lvl1pPr>
          </a:lstStyle>
          <a:p>
            <a:pPr>
              <a:defRPr/>
            </a:pPr>
            <a:fld id="{2D152439-B37B-439D-B85D-41EA455610EA}" type="slidenum">
              <a:rPr lang="en-IE" altLang="en-US"/>
              <a:pPr>
                <a:defRPr/>
              </a:pPr>
              <a:t>‹#›</a:t>
            </a:fld>
            <a:endParaRPr lang="en-IE" altLang="en-US"/>
          </a:p>
        </p:txBody>
      </p:sp>
    </p:spTree>
    <p:extLst>
      <p:ext uri="{BB962C8B-B14F-4D97-AF65-F5344CB8AC3E}">
        <p14:creationId xmlns:p14="http://schemas.microsoft.com/office/powerpoint/2010/main" val="2175754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lvl1pPr>
              <a:defRPr/>
            </a:lvl1pPr>
          </a:lstStyle>
          <a:p>
            <a:pPr>
              <a:defRPr/>
            </a:pPr>
            <a:fld id="{D5C0232E-6B40-4F8C-B674-C5C54516C6BE}" type="datetimeFigureOut">
              <a:rPr lang="en-IE"/>
              <a:pPr>
                <a:defRPr/>
              </a:pPr>
              <a:t>25/07/2024</a:t>
            </a:fld>
            <a:endParaRPr lang="en-IE"/>
          </a:p>
        </p:txBody>
      </p:sp>
      <p:sp>
        <p:nvSpPr>
          <p:cNvPr id="5" name="Footer Placeholder 4"/>
          <p:cNvSpPr>
            <a:spLocks noGrp="1"/>
          </p:cNvSpPr>
          <p:nvPr>
            <p:ph type="ftr" sz="quarter" idx="11"/>
          </p:nvPr>
        </p:nvSpPr>
        <p:spPr/>
        <p:txBody>
          <a:bodyPr/>
          <a:lstStyle>
            <a:lvl1pPr>
              <a:defRPr/>
            </a:lvl1pPr>
          </a:lstStyle>
          <a:p>
            <a:pPr>
              <a:defRPr/>
            </a:pPr>
            <a:endParaRPr lang="en-IE"/>
          </a:p>
        </p:txBody>
      </p:sp>
      <p:sp>
        <p:nvSpPr>
          <p:cNvPr id="6" name="Slide Number Placeholder 5"/>
          <p:cNvSpPr>
            <a:spLocks noGrp="1"/>
          </p:cNvSpPr>
          <p:nvPr>
            <p:ph type="sldNum" sz="quarter" idx="12"/>
          </p:nvPr>
        </p:nvSpPr>
        <p:spPr/>
        <p:txBody>
          <a:bodyPr/>
          <a:lstStyle>
            <a:lvl1pPr>
              <a:defRPr/>
            </a:lvl1pPr>
          </a:lstStyle>
          <a:p>
            <a:pPr>
              <a:defRPr/>
            </a:pPr>
            <a:fld id="{CEEF7C1C-E07D-42BB-906A-6C6391B76F1A}" type="slidenum">
              <a:rPr lang="en-IE" altLang="en-US"/>
              <a:pPr>
                <a:defRPr/>
              </a:pPr>
              <a:t>‹#›</a:t>
            </a:fld>
            <a:endParaRPr lang="en-IE" altLang="en-US"/>
          </a:p>
        </p:txBody>
      </p:sp>
    </p:spTree>
    <p:extLst>
      <p:ext uri="{BB962C8B-B14F-4D97-AF65-F5344CB8AC3E}">
        <p14:creationId xmlns:p14="http://schemas.microsoft.com/office/powerpoint/2010/main" val="37124724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IE"/>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lvl1pPr>
              <a:defRPr/>
            </a:lvl1pPr>
          </a:lstStyle>
          <a:p>
            <a:pPr>
              <a:defRPr/>
            </a:pPr>
            <a:fld id="{A8B8DFB4-EB9B-4E51-99EF-9F1806688D91}" type="datetimeFigureOut">
              <a:rPr lang="en-IE"/>
              <a:pPr>
                <a:defRPr/>
              </a:pPr>
              <a:t>25/07/2024</a:t>
            </a:fld>
            <a:endParaRPr lang="en-IE"/>
          </a:p>
        </p:txBody>
      </p:sp>
      <p:sp>
        <p:nvSpPr>
          <p:cNvPr id="5" name="Footer Placeholder 4"/>
          <p:cNvSpPr>
            <a:spLocks noGrp="1"/>
          </p:cNvSpPr>
          <p:nvPr>
            <p:ph type="ftr" sz="quarter" idx="11"/>
          </p:nvPr>
        </p:nvSpPr>
        <p:spPr/>
        <p:txBody>
          <a:bodyPr/>
          <a:lstStyle>
            <a:lvl1pPr>
              <a:defRPr/>
            </a:lvl1pPr>
          </a:lstStyle>
          <a:p>
            <a:pPr>
              <a:defRPr/>
            </a:pPr>
            <a:endParaRPr lang="en-IE"/>
          </a:p>
        </p:txBody>
      </p:sp>
      <p:sp>
        <p:nvSpPr>
          <p:cNvPr id="6" name="Slide Number Placeholder 5"/>
          <p:cNvSpPr>
            <a:spLocks noGrp="1"/>
          </p:cNvSpPr>
          <p:nvPr>
            <p:ph type="sldNum" sz="quarter" idx="12"/>
          </p:nvPr>
        </p:nvSpPr>
        <p:spPr/>
        <p:txBody>
          <a:bodyPr/>
          <a:lstStyle>
            <a:lvl1pPr>
              <a:defRPr/>
            </a:lvl1pPr>
          </a:lstStyle>
          <a:p>
            <a:pPr>
              <a:defRPr/>
            </a:pPr>
            <a:fld id="{A41A9A2C-95C3-4598-B033-F16B0865B638}" type="slidenum">
              <a:rPr lang="en-IE" altLang="en-US"/>
              <a:pPr>
                <a:defRPr/>
              </a:pPr>
              <a:t>‹#›</a:t>
            </a:fld>
            <a:endParaRPr lang="en-IE" altLang="en-US"/>
          </a:p>
        </p:txBody>
      </p:sp>
    </p:spTree>
    <p:extLst>
      <p:ext uri="{BB962C8B-B14F-4D97-AF65-F5344CB8AC3E}">
        <p14:creationId xmlns:p14="http://schemas.microsoft.com/office/powerpoint/2010/main" val="4370760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6">
            <a:extLst>
              <a:ext uri="{FF2B5EF4-FFF2-40B4-BE49-F238E27FC236}">
                <a16:creationId xmlns:a16="http://schemas.microsoft.com/office/drawing/2014/main" id="{5790A114-7202-C04D-B2ED-13180DF9F6CB}"/>
              </a:ext>
            </a:extLst>
          </p:cNvPr>
          <p:cNvSpPr txBox="1">
            <a:spLocks/>
          </p:cNvSpPr>
          <p:nvPr userDrawn="1"/>
        </p:nvSpPr>
        <p:spPr>
          <a:xfrm>
            <a:off x="1632000" y="432001"/>
            <a:ext cx="10515600" cy="750255"/>
          </a:xfrm>
          <a:prstGeom prst="rect">
            <a:avLst/>
          </a:prstGeom>
        </p:spPr>
        <p:txBody>
          <a:bodyPr lIns="0" tIns="0" rIns="0" bIns="0" anchor="t" anchorCtr="0"/>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n-US" sz="3200" b="1" dirty="0">
              <a:solidFill>
                <a:schemeClr val="bg1"/>
              </a:solidFill>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595EBD74-0306-1243-BD61-BBF9878D1E58}"/>
              </a:ext>
            </a:extLst>
          </p:cNvPr>
          <p:cNvSpPr>
            <a:spLocks noGrp="1"/>
          </p:cNvSpPr>
          <p:nvPr>
            <p:ph type="body" sz="quarter" idx="10"/>
          </p:nvPr>
        </p:nvSpPr>
        <p:spPr>
          <a:xfrm>
            <a:off x="1632000" y="2063999"/>
            <a:ext cx="8158547" cy="3921164"/>
          </a:xfrm>
        </p:spPr>
        <p:txBody>
          <a:bodyPr lIns="0" tIns="0" rIns="0" bIns="0">
            <a:normAutofit/>
          </a:bodyPr>
          <a:lstStyle>
            <a:lvl1pPr>
              <a:lnSpc>
                <a:spcPct val="120000"/>
              </a:lnSpc>
              <a:defRPr sz="1600">
                <a:latin typeface="Arial" panose="020B0604020202020204" pitchFamily="34" charset="0"/>
                <a:cs typeface="Arial" panose="020B0604020202020204" pitchFamily="34" charset="0"/>
              </a:defRPr>
            </a:lvl1pPr>
            <a:lvl2pPr>
              <a:lnSpc>
                <a:spcPct val="120000"/>
              </a:lnSpc>
              <a:defRPr sz="1600">
                <a:latin typeface="Arial" panose="020B0604020202020204" pitchFamily="34" charset="0"/>
                <a:cs typeface="Arial" panose="020B0604020202020204" pitchFamily="34" charset="0"/>
              </a:defRPr>
            </a:lvl2pPr>
            <a:lvl3pPr>
              <a:lnSpc>
                <a:spcPct val="120000"/>
              </a:lnSpc>
              <a:defRPr sz="1600">
                <a:latin typeface="Arial" panose="020B0604020202020204" pitchFamily="34" charset="0"/>
                <a:cs typeface="Arial" panose="020B0604020202020204" pitchFamily="34" charset="0"/>
              </a:defRPr>
            </a:lvl3pPr>
            <a:lvl4pPr>
              <a:lnSpc>
                <a:spcPct val="120000"/>
              </a:lnSpc>
              <a:defRPr sz="1600">
                <a:latin typeface="Arial" panose="020B0604020202020204" pitchFamily="34" charset="0"/>
                <a:cs typeface="Arial" panose="020B0604020202020204" pitchFamily="34" charset="0"/>
              </a:defRPr>
            </a:lvl4pPr>
            <a:lvl5pPr>
              <a:lnSpc>
                <a:spcPct val="120000"/>
              </a:lnSpc>
              <a:defRPr sz="1600">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ext Placeholder 2">
            <a:extLst>
              <a:ext uri="{FF2B5EF4-FFF2-40B4-BE49-F238E27FC236}">
                <a16:creationId xmlns:a16="http://schemas.microsoft.com/office/drawing/2014/main" id="{22B8EAEF-FD7E-A34D-A34A-ECED6073EE7D}"/>
              </a:ext>
            </a:extLst>
          </p:cNvPr>
          <p:cNvSpPr>
            <a:spLocks noGrp="1"/>
          </p:cNvSpPr>
          <p:nvPr>
            <p:ph type="body" sz="quarter" idx="11"/>
          </p:nvPr>
        </p:nvSpPr>
        <p:spPr>
          <a:xfrm>
            <a:off x="1632000" y="401454"/>
            <a:ext cx="8158547" cy="780801"/>
          </a:xfrm>
        </p:spPr>
        <p:txBody>
          <a:bodyPr lIns="0" tIns="0" rIns="0" bIns="0">
            <a:normAutofit/>
          </a:bodyPr>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GB" dirty="0"/>
              <a:t>Click to edit Master text styles</a:t>
            </a:r>
          </a:p>
        </p:txBody>
      </p:sp>
    </p:spTree>
    <p:extLst>
      <p:ext uri="{BB962C8B-B14F-4D97-AF65-F5344CB8AC3E}">
        <p14:creationId xmlns:p14="http://schemas.microsoft.com/office/powerpoint/2010/main" val="19090395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08C718E-795A-3549-A4EB-086641A424E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84001" y="384002"/>
            <a:ext cx="816000" cy="628721"/>
          </a:xfrm>
          <a:prstGeom prst="rect">
            <a:avLst/>
          </a:prstGeom>
        </p:spPr>
      </p:pic>
      <p:sp>
        <p:nvSpPr>
          <p:cNvPr id="2" name="Text Placeholder 1">
            <a:extLst>
              <a:ext uri="{FF2B5EF4-FFF2-40B4-BE49-F238E27FC236}">
                <a16:creationId xmlns:a16="http://schemas.microsoft.com/office/drawing/2014/main" id="{CDF9BBB2-C674-474E-93E6-764D688DF3FE}"/>
              </a:ext>
            </a:extLst>
          </p:cNvPr>
          <p:cNvSpPr>
            <a:spLocks noGrp="1"/>
          </p:cNvSpPr>
          <p:nvPr>
            <p:ph type="body" sz="quarter" idx="10"/>
          </p:nvPr>
        </p:nvSpPr>
        <p:spPr>
          <a:xfrm>
            <a:off x="1440000" y="3168000"/>
            <a:ext cx="5424000" cy="1219200"/>
          </a:xfrm>
        </p:spPr>
        <p:txBody>
          <a:bodyPr lIns="0" tIns="0" rIns="0" bIns="0">
            <a:noAutofit/>
          </a:bodyPr>
          <a:lstStyle>
            <a:lvl1pPr marL="0" indent="0">
              <a:buNone/>
              <a:defRPr sz="4400">
                <a:solidFill>
                  <a:schemeClr val="bg1"/>
                </a:solidFill>
                <a:latin typeface="Arial" panose="020B0604020202020204" pitchFamily="34" charset="0"/>
                <a:cs typeface="Arial" panose="020B0604020202020204" pitchFamily="34" charset="0"/>
              </a:defRPr>
            </a:lvl1pPr>
            <a:lvl2pPr marL="457189" indent="0">
              <a:buNone/>
              <a:defRPr sz="4400">
                <a:latin typeface="Arial" panose="020B0604020202020204" pitchFamily="34" charset="0"/>
                <a:cs typeface="Arial" panose="020B0604020202020204" pitchFamily="34" charset="0"/>
              </a:defRPr>
            </a:lvl2pPr>
            <a:lvl3pPr>
              <a:defRPr sz="4400">
                <a:latin typeface="Arial" panose="020B0604020202020204" pitchFamily="34" charset="0"/>
                <a:cs typeface="Arial" panose="020B0604020202020204" pitchFamily="34" charset="0"/>
              </a:defRPr>
            </a:lvl3pPr>
            <a:lvl4pPr>
              <a:defRPr sz="4400">
                <a:latin typeface="Arial" panose="020B0604020202020204" pitchFamily="34" charset="0"/>
                <a:cs typeface="Arial" panose="020B0604020202020204" pitchFamily="34" charset="0"/>
              </a:defRPr>
            </a:lvl4pPr>
            <a:lvl5pPr>
              <a:defRPr sz="4400">
                <a:latin typeface="Arial" panose="020B0604020202020204" pitchFamily="34" charset="0"/>
                <a:cs typeface="Arial" panose="020B0604020202020204" pitchFamily="34" charset="0"/>
              </a:defRPr>
            </a:lvl5pPr>
          </a:lstStyle>
          <a:p>
            <a:pPr lvl="0"/>
            <a:r>
              <a:rPr lang="en-GB" dirty="0"/>
              <a:t>Click to edit Master text styles</a:t>
            </a:r>
          </a:p>
        </p:txBody>
      </p:sp>
    </p:spTree>
    <p:extLst>
      <p:ext uri="{BB962C8B-B14F-4D97-AF65-F5344CB8AC3E}">
        <p14:creationId xmlns:p14="http://schemas.microsoft.com/office/powerpoint/2010/main" val="2078936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6">
            <a:extLst>
              <a:ext uri="{FF2B5EF4-FFF2-40B4-BE49-F238E27FC236}">
                <a16:creationId xmlns:a16="http://schemas.microsoft.com/office/drawing/2014/main" id="{5790A114-7202-C04D-B2ED-13180DF9F6CB}"/>
              </a:ext>
            </a:extLst>
          </p:cNvPr>
          <p:cNvSpPr txBox="1">
            <a:spLocks/>
          </p:cNvSpPr>
          <p:nvPr userDrawn="1"/>
        </p:nvSpPr>
        <p:spPr>
          <a:xfrm>
            <a:off x="1632000" y="432001"/>
            <a:ext cx="10515600" cy="750255"/>
          </a:xfrm>
          <a:prstGeom prst="rect">
            <a:avLst/>
          </a:prstGeom>
        </p:spPr>
        <p:txBody>
          <a:bodyPr lIns="0" tIns="0" rIns="0" bIns="0" anchor="t" anchorCtr="0"/>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n-US" sz="3200" b="1" dirty="0">
              <a:solidFill>
                <a:schemeClr val="bg1"/>
              </a:solidFill>
              <a:latin typeface="Arial" panose="020B0604020202020204" pitchFamily="34" charset="0"/>
              <a:cs typeface="Arial" panose="020B0604020202020204" pitchFamily="34" charset="0"/>
            </a:endParaRPr>
          </a:p>
        </p:txBody>
      </p:sp>
      <p:sp>
        <p:nvSpPr>
          <p:cNvPr id="4" name="Text Placeholder 2">
            <a:extLst>
              <a:ext uri="{FF2B5EF4-FFF2-40B4-BE49-F238E27FC236}">
                <a16:creationId xmlns:a16="http://schemas.microsoft.com/office/drawing/2014/main" id="{22B8EAEF-FD7E-A34D-A34A-ECED6073EE7D}"/>
              </a:ext>
            </a:extLst>
          </p:cNvPr>
          <p:cNvSpPr>
            <a:spLocks noGrp="1"/>
          </p:cNvSpPr>
          <p:nvPr>
            <p:ph type="body" sz="quarter" idx="11"/>
          </p:nvPr>
        </p:nvSpPr>
        <p:spPr>
          <a:xfrm>
            <a:off x="1632000" y="401454"/>
            <a:ext cx="8158547" cy="780801"/>
          </a:xfrm>
        </p:spPr>
        <p:txBody>
          <a:bodyPr lIns="0" tIns="0" rIns="0" bIns="0">
            <a:normAutofit/>
          </a:bodyPr>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5" name="Picture Placeholder 4">
            <a:extLst>
              <a:ext uri="{FF2B5EF4-FFF2-40B4-BE49-F238E27FC236}">
                <a16:creationId xmlns:a16="http://schemas.microsoft.com/office/drawing/2014/main" id="{3CA4C962-CB06-AC4A-BE01-3D0FAC870B09}"/>
              </a:ext>
            </a:extLst>
          </p:cNvPr>
          <p:cNvSpPr>
            <a:spLocks noGrp="1"/>
          </p:cNvSpPr>
          <p:nvPr>
            <p:ph type="pic" sz="quarter" idx="12"/>
          </p:nvPr>
        </p:nvSpPr>
        <p:spPr>
          <a:xfrm>
            <a:off x="0" y="1212802"/>
            <a:ext cx="12147600" cy="5450268"/>
          </a:xfrm>
        </p:spPr>
        <p:txBody>
          <a:bodyPr/>
          <a:lstStyle/>
          <a:p>
            <a:endParaRPr lang="en-US"/>
          </a:p>
        </p:txBody>
      </p:sp>
    </p:spTree>
    <p:extLst>
      <p:ext uri="{BB962C8B-B14F-4D97-AF65-F5344CB8AC3E}">
        <p14:creationId xmlns:p14="http://schemas.microsoft.com/office/powerpoint/2010/main" val="226175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IE"/>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E"/>
          </a:p>
        </p:txBody>
      </p:sp>
      <p:sp>
        <p:nvSpPr>
          <p:cNvPr id="4" name="Date Placeholder 3"/>
          <p:cNvSpPr>
            <a:spLocks noGrp="1"/>
          </p:cNvSpPr>
          <p:nvPr>
            <p:ph type="dt" sz="half" idx="10"/>
          </p:nvPr>
        </p:nvSpPr>
        <p:spPr/>
        <p:txBody>
          <a:bodyPr/>
          <a:lstStyle/>
          <a:p>
            <a:fld id="{0580A8EF-3394-486C-A750-F46826AE3249}" type="datetimeFigureOut">
              <a:rPr lang="en-IE" smtClean="0"/>
              <a:t>25/07/2024</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563DE4CA-B9F6-46B6-A858-FAECF729E71C}" type="slidenum">
              <a:rPr lang="en-IE" smtClean="0"/>
              <a:t>‹#›</a:t>
            </a:fld>
            <a:endParaRPr lang="en-IE"/>
          </a:p>
        </p:txBody>
      </p:sp>
    </p:spTree>
    <p:extLst>
      <p:ext uri="{BB962C8B-B14F-4D97-AF65-F5344CB8AC3E}">
        <p14:creationId xmlns:p14="http://schemas.microsoft.com/office/powerpoint/2010/main" val="26616150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0580A8EF-3394-486C-A750-F46826AE3249}" type="datetimeFigureOut">
              <a:rPr lang="en-IE" smtClean="0"/>
              <a:t>25/07/2024</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563DE4CA-B9F6-46B6-A858-FAECF729E71C}" type="slidenum">
              <a:rPr lang="en-IE" smtClean="0"/>
              <a:t>‹#›</a:t>
            </a:fld>
            <a:endParaRPr lang="en-IE"/>
          </a:p>
        </p:txBody>
      </p:sp>
    </p:spTree>
    <p:extLst>
      <p:ext uri="{BB962C8B-B14F-4D97-AF65-F5344CB8AC3E}">
        <p14:creationId xmlns:p14="http://schemas.microsoft.com/office/powerpoint/2010/main" val="41487957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IE"/>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580A8EF-3394-486C-A750-F46826AE3249}" type="datetimeFigureOut">
              <a:rPr lang="en-IE" smtClean="0"/>
              <a:t>25/07/2024</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563DE4CA-B9F6-46B6-A858-FAECF729E71C}" type="slidenum">
              <a:rPr lang="en-IE" smtClean="0"/>
              <a:t>‹#›</a:t>
            </a:fld>
            <a:endParaRPr lang="en-IE"/>
          </a:p>
        </p:txBody>
      </p:sp>
    </p:spTree>
    <p:extLst>
      <p:ext uri="{BB962C8B-B14F-4D97-AF65-F5344CB8AC3E}">
        <p14:creationId xmlns:p14="http://schemas.microsoft.com/office/powerpoint/2010/main" val="21429572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p:txBody>
          <a:bodyPr/>
          <a:lstStyle/>
          <a:p>
            <a:fld id="{0580A8EF-3394-486C-A750-F46826AE3249}" type="datetimeFigureOut">
              <a:rPr lang="en-IE" smtClean="0"/>
              <a:t>25/07/2024</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563DE4CA-B9F6-46B6-A858-FAECF729E71C}" type="slidenum">
              <a:rPr lang="en-IE" smtClean="0"/>
              <a:t>‹#›</a:t>
            </a:fld>
            <a:endParaRPr lang="en-IE"/>
          </a:p>
        </p:txBody>
      </p:sp>
    </p:spTree>
    <p:extLst>
      <p:ext uri="{BB962C8B-B14F-4D97-AF65-F5344CB8AC3E}">
        <p14:creationId xmlns:p14="http://schemas.microsoft.com/office/powerpoint/2010/main" val="26680957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IE"/>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p:txBody>
          <a:bodyPr/>
          <a:lstStyle/>
          <a:p>
            <a:fld id="{0580A8EF-3394-486C-A750-F46826AE3249}" type="datetimeFigureOut">
              <a:rPr lang="en-IE" smtClean="0"/>
              <a:t>25/07/2024</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563DE4CA-B9F6-46B6-A858-FAECF729E71C}" type="slidenum">
              <a:rPr lang="en-IE" smtClean="0"/>
              <a:t>‹#›</a:t>
            </a:fld>
            <a:endParaRPr lang="en-IE"/>
          </a:p>
        </p:txBody>
      </p:sp>
    </p:spTree>
    <p:extLst>
      <p:ext uri="{BB962C8B-B14F-4D97-AF65-F5344CB8AC3E}">
        <p14:creationId xmlns:p14="http://schemas.microsoft.com/office/powerpoint/2010/main" val="4028598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lvl1pPr>
              <a:defRPr/>
            </a:lvl1pPr>
          </a:lstStyle>
          <a:p>
            <a:pPr>
              <a:defRPr/>
            </a:pPr>
            <a:fld id="{20CFD3BE-807B-4C6C-9459-8F0C557823A8}" type="datetimeFigureOut">
              <a:rPr lang="en-IE"/>
              <a:pPr>
                <a:defRPr/>
              </a:pPr>
              <a:t>25/07/2024</a:t>
            </a:fld>
            <a:endParaRPr lang="en-IE"/>
          </a:p>
        </p:txBody>
      </p:sp>
      <p:sp>
        <p:nvSpPr>
          <p:cNvPr id="5" name="Footer Placeholder 4"/>
          <p:cNvSpPr>
            <a:spLocks noGrp="1"/>
          </p:cNvSpPr>
          <p:nvPr>
            <p:ph type="ftr" sz="quarter" idx="11"/>
          </p:nvPr>
        </p:nvSpPr>
        <p:spPr/>
        <p:txBody>
          <a:bodyPr/>
          <a:lstStyle>
            <a:lvl1pPr>
              <a:defRPr/>
            </a:lvl1pPr>
          </a:lstStyle>
          <a:p>
            <a:pPr>
              <a:defRPr/>
            </a:pPr>
            <a:endParaRPr lang="en-IE"/>
          </a:p>
        </p:txBody>
      </p:sp>
      <p:sp>
        <p:nvSpPr>
          <p:cNvPr id="6" name="Slide Number Placeholder 5"/>
          <p:cNvSpPr>
            <a:spLocks noGrp="1"/>
          </p:cNvSpPr>
          <p:nvPr>
            <p:ph type="sldNum" sz="quarter" idx="12"/>
          </p:nvPr>
        </p:nvSpPr>
        <p:spPr/>
        <p:txBody>
          <a:bodyPr/>
          <a:lstStyle>
            <a:lvl1pPr>
              <a:defRPr/>
            </a:lvl1pPr>
          </a:lstStyle>
          <a:p>
            <a:pPr>
              <a:defRPr/>
            </a:pPr>
            <a:fld id="{F2342CE3-EC4A-4EEF-A44D-01A2B0E84D7F}" type="slidenum">
              <a:rPr lang="en-IE" altLang="en-US"/>
              <a:pPr>
                <a:defRPr/>
              </a:pPr>
              <a:t>‹#›</a:t>
            </a:fld>
            <a:endParaRPr lang="en-IE" altLang="en-US"/>
          </a:p>
        </p:txBody>
      </p:sp>
    </p:spTree>
    <p:extLst>
      <p:ext uri="{BB962C8B-B14F-4D97-AF65-F5344CB8AC3E}">
        <p14:creationId xmlns:p14="http://schemas.microsoft.com/office/powerpoint/2010/main" val="9515396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p:txBody>
          <a:bodyPr/>
          <a:lstStyle/>
          <a:p>
            <a:fld id="{0580A8EF-3394-486C-A750-F46826AE3249}" type="datetimeFigureOut">
              <a:rPr lang="en-IE" smtClean="0"/>
              <a:t>25/07/2024</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563DE4CA-B9F6-46B6-A858-FAECF729E71C}" type="slidenum">
              <a:rPr lang="en-IE" smtClean="0"/>
              <a:t>‹#›</a:t>
            </a:fld>
            <a:endParaRPr lang="en-IE"/>
          </a:p>
        </p:txBody>
      </p:sp>
    </p:spTree>
    <p:extLst>
      <p:ext uri="{BB962C8B-B14F-4D97-AF65-F5344CB8AC3E}">
        <p14:creationId xmlns:p14="http://schemas.microsoft.com/office/powerpoint/2010/main" val="2145453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80A8EF-3394-486C-A750-F46826AE3249}" type="datetimeFigureOut">
              <a:rPr lang="en-IE" smtClean="0"/>
              <a:t>25/07/2024</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563DE4CA-B9F6-46B6-A858-FAECF729E71C}" type="slidenum">
              <a:rPr lang="en-IE" smtClean="0"/>
              <a:t>‹#›</a:t>
            </a:fld>
            <a:endParaRPr lang="en-IE"/>
          </a:p>
        </p:txBody>
      </p:sp>
    </p:spTree>
    <p:extLst>
      <p:ext uri="{BB962C8B-B14F-4D97-AF65-F5344CB8AC3E}">
        <p14:creationId xmlns:p14="http://schemas.microsoft.com/office/powerpoint/2010/main" val="32796060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E"/>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580A8EF-3394-486C-A750-F46826AE3249}" type="datetimeFigureOut">
              <a:rPr lang="en-IE" smtClean="0"/>
              <a:t>25/07/2024</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563DE4CA-B9F6-46B6-A858-FAECF729E71C}" type="slidenum">
              <a:rPr lang="en-IE" smtClean="0"/>
              <a:t>‹#›</a:t>
            </a:fld>
            <a:endParaRPr lang="en-IE"/>
          </a:p>
        </p:txBody>
      </p:sp>
    </p:spTree>
    <p:extLst>
      <p:ext uri="{BB962C8B-B14F-4D97-AF65-F5344CB8AC3E}">
        <p14:creationId xmlns:p14="http://schemas.microsoft.com/office/powerpoint/2010/main" val="25024653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E"/>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580A8EF-3394-486C-A750-F46826AE3249}" type="datetimeFigureOut">
              <a:rPr lang="en-IE" smtClean="0"/>
              <a:t>25/07/2024</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563DE4CA-B9F6-46B6-A858-FAECF729E71C}" type="slidenum">
              <a:rPr lang="en-IE" smtClean="0"/>
              <a:t>‹#›</a:t>
            </a:fld>
            <a:endParaRPr lang="en-IE"/>
          </a:p>
        </p:txBody>
      </p:sp>
    </p:spTree>
    <p:extLst>
      <p:ext uri="{BB962C8B-B14F-4D97-AF65-F5344CB8AC3E}">
        <p14:creationId xmlns:p14="http://schemas.microsoft.com/office/powerpoint/2010/main" val="11308037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0580A8EF-3394-486C-A750-F46826AE3249}" type="datetimeFigureOut">
              <a:rPr lang="en-IE" smtClean="0"/>
              <a:t>25/07/2024</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563DE4CA-B9F6-46B6-A858-FAECF729E71C}" type="slidenum">
              <a:rPr lang="en-IE" smtClean="0"/>
              <a:t>‹#›</a:t>
            </a:fld>
            <a:endParaRPr lang="en-IE"/>
          </a:p>
        </p:txBody>
      </p:sp>
    </p:spTree>
    <p:extLst>
      <p:ext uri="{BB962C8B-B14F-4D97-AF65-F5344CB8AC3E}">
        <p14:creationId xmlns:p14="http://schemas.microsoft.com/office/powerpoint/2010/main" val="19937500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0580A8EF-3394-486C-A750-F46826AE3249}" type="datetimeFigureOut">
              <a:rPr lang="en-IE" smtClean="0"/>
              <a:t>25/07/2024</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563DE4CA-B9F6-46B6-A858-FAECF729E71C}" type="slidenum">
              <a:rPr lang="en-IE" smtClean="0"/>
              <a:t>‹#›</a:t>
            </a:fld>
            <a:endParaRPr lang="en-IE"/>
          </a:p>
        </p:txBody>
      </p:sp>
    </p:spTree>
    <p:extLst>
      <p:ext uri="{BB962C8B-B14F-4D97-AF65-F5344CB8AC3E}">
        <p14:creationId xmlns:p14="http://schemas.microsoft.com/office/powerpoint/2010/main" val="21708184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_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72099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_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0A81F90-3942-8D40-ACDA-D61AB99231DC}"/>
              </a:ext>
            </a:extLst>
          </p:cNvPr>
          <p:cNvPicPr>
            <a:picLocks noChangeAspect="1"/>
          </p:cNvPicPr>
          <p:nvPr userDrawn="1"/>
        </p:nvPicPr>
        <p:blipFill>
          <a:blip r:embed="rId3"/>
          <a:stretch>
            <a:fillRect/>
          </a:stretch>
        </p:blipFill>
        <p:spPr>
          <a:xfrm>
            <a:off x="384001" y="384002"/>
            <a:ext cx="816000" cy="628721"/>
          </a:xfrm>
          <a:prstGeom prst="rect">
            <a:avLst/>
          </a:prstGeom>
        </p:spPr>
      </p:pic>
      <p:sp>
        <p:nvSpPr>
          <p:cNvPr id="2" name="Text Placeholder 1">
            <a:extLst>
              <a:ext uri="{FF2B5EF4-FFF2-40B4-BE49-F238E27FC236}">
                <a16:creationId xmlns:a16="http://schemas.microsoft.com/office/drawing/2014/main" id="{15BD59EF-4535-2C4A-850E-58693628D4B4}"/>
              </a:ext>
            </a:extLst>
          </p:cNvPr>
          <p:cNvSpPr>
            <a:spLocks noGrp="1"/>
          </p:cNvSpPr>
          <p:nvPr>
            <p:ph type="body" sz="quarter" idx="10"/>
          </p:nvPr>
        </p:nvSpPr>
        <p:spPr>
          <a:xfrm>
            <a:off x="1440000" y="1440002"/>
            <a:ext cx="4320000" cy="1084799"/>
          </a:xfrm>
        </p:spPr>
        <p:txBody>
          <a:bodyPr lIns="0" tIns="0" rIns="0" bIns="0">
            <a:noAutofit/>
          </a:bodyPr>
          <a:lstStyle>
            <a:lvl1pPr marL="0" indent="0">
              <a:buNone/>
              <a:defRPr sz="3200" b="1">
                <a:solidFill>
                  <a:schemeClr val="bg1"/>
                </a:solidFill>
                <a:latin typeface="Arial" panose="020B0604020202020204" pitchFamily="34" charset="0"/>
                <a:cs typeface="Arial" panose="020B0604020202020204" pitchFamily="34" charset="0"/>
              </a:defRPr>
            </a:lvl1pPr>
            <a:lvl2pPr marL="457189" indent="0">
              <a:buNone/>
              <a:defRPr sz="3200" b="1">
                <a:solidFill>
                  <a:schemeClr val="bg1"/>
                </a:solidFill>
                <a:latin typeface="Arial" panose="020B0604020202020204" pitchFamily="34" charset="0"/>
                <a:cs typeface="Arial" panose="020B0604020202020204" pitchFamily="34" charset="0"/>
              </a:defRPr>
            </a:lvl2pPr>
            <a:lvl3pPr marL="914377" indent="0">
              <a:buNone/>
              <a:defRPr sz="3200" b="1">
                <a:solidFill>
                  <a:schemeClr val="bg1"/>
                </a:solidFill>
                <a:latin typeface="Arial" panose="020B0604020202020204" pitchFamily="34" charset="0"/>
                <a:cs typeface="Arial" panose="020B0604020202020204" pitchFamily="34" charset="0"/>
              </a:defRPr>
            </a:lvl3pPr>
            <a:lvl4pPr marL="1371566" indent="0">
              <a:buNone/>
              <a:defRPr sz="3200" b="1">
                <a:solidFill>
                  <a:schemeClr val="bg1"/>
                </a:solidFill>
                <a:latin typeface="Arial" panose="020B0604020202020204" pitchFamily="34" charset="0"/>
                <a:cs typeface="Arial" panose="020B0604020202020204" pitchFamily="34" charset="0"/>
              </a:defRPr>
            </a:lvl4pPr>
            <a:lvl5pPr marL="1828754" indent="0">
              <a:buNone/>
              <a:defRPr sz="3200" b="1">
                <a:solidFill>
                  <a:schemeClr val="bg1"/>
                </a:solidFill>
                <a:latin typeface="Arial" panose="020B0604020202020204" pitchFamily="34" charset="0"/>
                <a:cs typeface="Arial" panose="020B0604020202020204" pitchFamily="34" charset="0"/>
              </a:defRPr>
            </a:lvl5pPr>
          </a:lstStyle>
          <a:p>
            <a:pPr lvl="0"/>
            <a:r>
              <a:rPr lang="en-GB" dirty="0"/>
              <a:t>Click to edit Master text styles</a:t>
            </a:r>
          </a:p>
        </p:txBody>
      </p:sp>
      <p:sp>
        <p:nvSpPr>
          <p:cNvPr id="4" name="Text Placeholder 1">
            <a:extLst>
              <a:ext uri="{FF2B5EF4-FFF2-40B4-BE49-F238E27FC236}">
                <a16:creationId xmlns:a16="http://schemas.microsoft.com/office/drawing/2014/main" id="{FFDC9D14-6D36-814F-BC47-34F3AC921824}"/>
              </a:ext>
            </a:extLst>
          </p:cNvPr>
          <p:cNvSpPr>
            <a:spLocks noGrp="1"/>
          </p:cNvSpPr>
          <p:nvPr>
            <p:ph type="body" sz="quarter" idx="11"/>
          </p:nvPr>
        </p:nvSpPr>
        <p:spPr>
          <a:xfrm>
            <a:off x="1440000" y="2688000"/>
            <a:ext cx="4320000" cy="2729999"/>
          </a:xfrm>
        </p:spPr>
        <p:txBody>
          <a:bodyPr lIns="0" tIns="0" rIns="0" bIns="0">
            <a:noAutofit/>
          </a:bodyPr>
          <a:lstStyle>
            <a:lvl1pPr marL="0" indent="0">
              <a:lnSpc>
                <a:spcPct val="120000"/>
              </a:lnSpc>
              <a:buNone/>
              <a:defRPr sz="1600" b="0">
                <a:solidFill>
                  <a:schemeClr val="bg1"/>
                </a:solidFill>
                <a:latin typeface="Arial" panose="020B0604020202020204" pitchFamily="34" charset="0"/>
                <a:cs typeface="Arial" panose="020B0604020202020204" pitchFamily="34" charset="0"/>
              </a:defRPr>
            </a:lvl1pPr>
            <a:lvl2pPr marL="457189" indent="0">
              <a:buNone/>
              <a:defRPr sz="3200" b="1">
                <a:solidFill>
                  <a:schemeClr val="bg1"/>
                </a:solidFill>
                <a:latin typeface="Arial" panose="020B0604020202020204" pitchFamily="34" charset="0"/>
                <a:cs typeface="Arial" panose="020B0604020202020204" pitchFamily="34" charset="0"/>
              </a:defRPr>
            </a:lvl2pPr>
            <a:lvl3pPr marL="914377" indent="0">
              <a:buNone/>
              <a:defRPr sz="3200" b="1">
                <a:solidFill>
                  <a:schemeClr val="bg1"/>
                </a:solidFill>
                <a:latin typeface="Arial" panose="020B0604020202020204" pitchFamily="34" charset="0"/>
                <a:cs typeface="Arial" panose="020B0604020202020204" pitchFamily="34" charset="0"/>
              </a:defRPr>
            </a:lvl3pPr>
            <a:lvl4pPr marL="1371566" indent="0">
              <a:buNone/>
              <a:defRPr sz="3200" b="1">
                <a:solidFill>
                  <a:schemeClr val="bg1"/>
                </a:solidFill>
                <a:latin typeface="Arial" panose="020B0604020202020204" pitchFamily="34" charset="0"/>
                <a:cs typeface="Arial" panose="020B0604020202020204" pitchFamily="34" charset="0"/>
              </a:defRPr>
            </a:lvl4pPr>
            <a:lvl5pPr marL="1828754" indent="0">
              <a:buNone/>
              <a:defRPr sz="3200" b="1">
                <a:solidFill>
                  <a:schemeClr val="bg1"/>
                </a:solidFill>
                <a:latin typeface="Arial" panose="020B0604020202020204" pitchFamily="34" charset="0"/>
                <a:cs typeface="Arial" panose="020B0604020202020204" pitchFamily="34" charset="0"/>
              </a:defRPr>
            </a:lvl5pPr>
          </a:lstStyle>
          <a:p>
            <a:pPr lvl="0"/>
            <a:r>
              <a:rPr lang="en-GB" dirty="0"/>
              <a:t>Click to edit Master text styles</a:t>
            </a:r>
          </a:p>
        </p:txBody>
      </p:sp>
    </p:spTree>
    <p:extLst>
      <p:ext uri="{BB962C8B-B14F-4D97-AF65-F5344CB8AC3E}">
        <p14:creationId xmlns:p14="http://schemas.microsoft.com/office/powerpoint/2010/main" val="3062806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IE"/>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308B1BDD-957C-484D-BC90-D260FE5EFBEE}" type="datetimeFigureOut">
              <a:rPr lang="en-IE"/>
              <a:pPr>
                <a:defRPr/>
              </a:pPr>
              <a:t>25/07/2024</a:t>
            </a:fld>
            <a:endParaRPr lang="en-IE"/>
          </a:p>
        </p:txBody>
      </p:sp>
      <p:sp>
        <p:nvSpPr>
          <p:cNvPr id="5" name="Footer Placeholder 4"/>
          <p:cNvSpPr>
            <a:spLocks noGrp="1"/>
          </p:cNvSpPr>
          <p:nvPr>
            <p:ph type="ftr" sz="quarter" idx="11"/>
          </p:nvPr>
        </p:nvSpPr>
        <p:spPr/>
        <p:txBody>
          <a:bodyPr/>
          <a:lstStyle>
            <a:lvl1pPr>
              <a:defRPr/>
            </a:lvl1pPr>
          </a:lstStyle>
          <a:p>
            <a:pPr>
              <a:defRPr/>
            </a:pPr>
            <a:endParaRPr lang="en-IE"/>
          </a:p>
        </p:txBody>
      </p:sp>
      <p:sp>
        <p:nvSpPr>
          <p:cNvPr id="6" name="Slide Number Placeholder 5"/>
          <p:cNvSpPr>
            <a:spLocks noGrp="1"/>
          </p:cNvSpPr>
          <p:nvPr>
            <p:ph type="sldNum" sz="quarter" idx="12"/>
          </p:nvPr>
        </p:nvSpPr>
        <p:spPr/>
        <p:txBody>
          <a:bodyPr/>
          <a:lstStyle>
            <a:lvl1pPr>
              <a:defRPr/>
            </a:lvl1pPr>
          </a:lstStyle>
          <a:p>
            <a:pPr>
              <a:defRPr/>
            </a:pPr>
            <a:fld id="{818DDAAE-330E-485B-817C-003902D97792}" type="slidenum">
              <a:rPr lang="en-IE" altLang="en-US"/>
              <a:pPr>
                <a:defRPr/>
              </a:pPr>
              <a:t>‹#›</a:t>
            </a:fld>
            <a:endParaRPr lang="en-IE" altLang="en-US"/>
          </a:p>
        </p:txBody>
      </p:sp>
    </p:spTree>
    <p:extLst>
      <p:ext uri="{BB962C8B-B14F-4D97-AF65-F5344CB8AC3E}">
        <p14:creationId xmlns:p14="http://schemas.microsoft.com/office/powerpoint/2010/main" val="3899690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3"/>
          <p:cNvSpPr>
            <a:spLocks noGrp="1"/>
          </p:cNvSpPr>
          <p:nvPr>
            <p:ph type="dt" sz="half" idx="10"/>
          </p:nvPr>
        </p:nvSpPr>
        <p:spPr/>
        <p:txBody>
          <a:bodyPr/>
          <a:lstStyle>
            <a:lvl1pPr>
              <a:defRPr/>
            </a:lvl1pPr>
          </a:lstStyle>
          <a:p>
            <a:pPr>
              <a:defRPr/>
            </a:pPr>
            <a:fld id="{347A9749-B215-4AE5-A670-4DF6DAE0EB0E}" type="datetimeFigureOut">
              <a:rPr lang="en-IE"/>
              <a:pPr>
                <a:defRPr/>
              </a:pPr>
              <a:t>25/07/2024</a:t>
            </a:fld>
            <a:endParaRPr lang="en-IE"/>
          </a:p>
        </p:txBody>
      </p:sp>
      <p:sp>
        <p:nvSpPr>
          <p:cNvPr id="6" name="Footer Placeholder 4"/>
          <p:cNvSpPr>
            <a:spLocks noGrp="1"/>
          </p:cNvSpPr>
          <p:nvPr>
            <p:ph type="ftr" sz="quarter" idx="11"/>
          </p:nvPr>
        </p:nvSpPr>
        <p:spPr/>
        <p:txBody>
          <a:bodyPr/>
          <a:lstStyle>
            <a:lvl1pPr>
              <a:defRPr/>
            </a:lvl1pPr>
          </a:lstStyle>
          <a:p>
            <a:pPr>
              <a:defRPr/>
            </a:pPr>
            <a:endParaRPr lang="en-IE"/>
          </a:p>
        </p:txBody>
      </p:sp>
      <p:sp>
        <p:nvSpPr>
          <p:cNvPr id="7" name="Slide Number Placeholder 5"/>
          <p:cNvSpPr>
            <a:spLocks noGrp="1"/>
          </p:cNvSpPr>
          <p:nvPr>
            <p:ph type="sldNum" sz="quarter" idx="12"/>
          </p:nvPr>
        </p:nvSpPr>
        <p:spPr/>
        <p:txBody>
          <a:bodyPr/>
          <a:lstStyle>
            <a:lvl1pPr>
              <a:defRPr/>
            </a:lvl1pPr>
          </a:lstStyle>
          <a:p>
            <a:pPr>
              <a:defRPr/>
            </a:pPr>
            <a:fld id="{90094000-43FA-4AB6-B25D-04492E68725A}" type="slidenum">
              <a:rPr lang="en-IE" altLang="en-US"/>
              <a:pPr>
                <a:defRPr/>
              </a:pPr>
              <a:t>‹#›</a:t>
            </a:fld>
            <a:endParaRPr lang="en-IE" altLang="en-US"/>
          </a:p>
        </p:txBody>
      </p:sp>
    </p:spTree>
    <p:extLst>
      <p:ext uri="{BB962C8B-B14F-4D97-AF65-F5344CB8AC3E}">
        <p14:creationId xmlns:p14="http://schemas.microsoft.com/office/powerpoint/2010/main" val="3523122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IE"/>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3"/>
          <p:cNvSpPr>
            <a:spLocks noGrp="1"/>
          </p:cNvSpPr>
          <p:nvPr>
            <p:ph type="dt" sz="half" idx="10"/>
          </p:nvPr>
        </p:nvSpPr>
        <p:spPr/>
        <p:txBody>
          <a:bodyPr/>
          <a:lstStyle>
            <a:lvl1pPr>
              <a:defRPr/>
            </a:lvl1pPr>
          </a:lstStyle>
          <a:p>
            <a:pPr>
              <a:defRPr/>
            </a:pPr>
            <a:fld id="{9FB8F345-0557-49CA-9C5E-2B8B581ED3DE}" type="datetimeFigureOut">
              <a:rPr lang="en-IE"/>
              <a:pPr>
                <a:defRPr/>
              </a:pPr>
              <a:t>25/07/2024</a:t>
            </a:fld>
            <a:endParaRPr lang="en-IE"/>
          </a:p>
        </p:txBody>
      </p:sp>
      <p:sp>
        <p:nvSpPr>
          <p:cNvPr id="8" name="Footer Placeholder 4"/>
          <p:cNvSpPr>
            <a:spLocks noGrp="1"/>
          </p:cNvSpPr>
          <p:nvPr>
            <p:ph type="ftr" sz="quarter" idx="11"/>
          </p:nvPr>
        </p:nvSpPr>
        <p:spPr/>
        <p:txBody>
          <a:bodyPr/>
          <a:lstStyle>
            <a:lvl1pPr>
              <a:defRPr/>
            </a:lvl1pPr>
          </a:lstStyle>
          <a:p>
            <a:pPr>
              <a:defRPr/>
            </a:pPr>
            <a:endParaRPr lang="en-IE"/>
          </a:p>
        </p:txBody>
      </p:sp>
      <p:sp>
        <p:nvSpPr>
          <p:cNvPr id="9" name="Slide Number Placeholder 5"/>
          <p:cNvSpPr>
            <a:spLocks noGrp="1"/>
          </p:cNvSpPr>
          <p:nvPr>
            <p:ph type="sldNum" sz="quarter" idx="12"/>
          </p:nvPr>
        </p:nvSpPr>
        <p:spPr/>
        <p:txBody>
          <a:bodyPr/>
          <a:lstStyle>
            <a:lvl1pPr>
              <a:defRPr/>
            </a:lvl1pPr>
          </a:lstStyle>
          <a:p>
            <a:pPr>
              <a:defRPr/>
            </a:pPr>
            <a:fld id="{4B1BBB1F-F0AA-4978-804D-DE53FC4B6573}" type="slidenum">
              <a:rPr lang="en-IE" altLang="en-US"/>
              <a:pPr>
                <a:defRPr/>
              </a:pPr>
              <a:t>‹#›</a:t>
            </a:fld>
            <a:endParaRPr lang="en-IE" altLang="en-US"/>
          </a:p>
        </p:txBody>
      </p:sp>
    </p:spTree>
    <p:extLst>
      <p:ext uri="{BB962C8B-B14F-4D97-AF65-F5344CB8AC3E}">
        <p14:creationId xmlns:p14="http://schemas.microsoft.com/office/powerpoint/2010/main" val="402704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Date Placeholder 3"/>
          <p:cNvSpPr>
            <a:spLocks noGrp="1"/>
          </p:cNvSpPr>
          <p:nvPr>
            <p:ph type="dt" sz="half" idx="10"/>
          </p:nvPr>
        </p:nvSpPr>
        <p:spPr/>
        <p:txBody>
          <a:bodyPr/>
          <a:lstStyle>
            <a:lvl1pPr>
              <a:defRPr/>
            </a:lvl1pPr>
          </a:lstStyle>
          <a:p>
            <a:pPr>
              <a:defRPr/>
            </a:pPr>
            <a:fld id="{31C0BF96-F611-4F12-BE6F-341ADC4FF559}" type="datetimeFigureOut">
              <a:rPr lang="en-IE"/>
              <a:pPr>
                <a:defRPr/>
              </a:pPr>
              <a:t>25/07/2024</a:t>
            </a:fld>
            <a:endParaRPr lang="en-IE"/>
          </a:p>
        </p:txBody>
      </p:sp>
      <p:sp>
        <p:nvSpPr>
          <p:cNvPr id="4" name="Footer Placeholder 4"/>
          <p:cNvSpPr>
            <a:spLocks noGrp="1"/>
          </p:cNvSpPr>
          <p:nvPr>
            <p:ph type="ftr" sz="quarter" idx="11"/>
          </p:nvPr>
        </p:nvSpPr>
        <p:spPr/>
        <p:txBody>
          <a:bodyPr/>
          <a:lstStyle>
            <a:lvl1pPr>
              <a:defRPr/>
            </a:lvl1pPr>
          </a:lstStyle>
          <a:p>
            <a:pPr>
              <a:defRPr/>
            </a:pPr>
            <a:endParaRPr lang="en-IE"/>
          </a:p>
        </p:txBody>
      </p:sp>
      <p:sp>
        <p:nvSpPr>
          <p:cNvPr id="5" name="Slide Number Placeholder 5"/>
          <p:cNvSpPr>
            <a:spLocks noGrp="1"/>
          </p:cNvSpPr>
          <p:nvPr>
            <p:ph type="sldNum" sz="quarter" idx="12"/>
          </p:nvPr>
        </p:nvSpPr>
        <p:spPr/>
        <p:txBody>
          <a:bodyPr/>
          <a:lstStyle>
            <a:lvl1pPr>
              <a:defRPr/>
            </a:lvl1pPr>
          </a:lstStyle>
          <a:p>
            <a:pPr>
              <a:defRPr/>
            </a:pPr>
            <a:fld id="{252B3475-7024-4F20-A4CE-44AA0A446366}" type="slidenum">
              <a:rPr lang="en-IE" altLang="en-US"/>
              <a:pPr>
                <a:defRPr/>
              </a:pPr>
              <a:t>‹#›</a:t>
            </a:fld>
            <a:endParaRPr lang="en-IE" altLang="en-US"/>
          </a:p>
        </p:txBody>
      </p:sp>
    </p:spTree>
    <p:extLst>
      <p:ext uri="{BB962C8B-B14F-4D97-AF65-F5344CB8AC3E}">
        <p14:creationId xmlns:p14="http://schemas.microsoft.com/office/powerpoint/2010/main" val="1229038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E7BDBC4-99F5-443E-926B-D2A2BAB05B96}" type="datetimeFigureOut">
              <a:rPr lang="en-IE"/>
              <a:pPr>
                <a:defRPr/>
              </a:pPr>
              <a:t>25/07/2024</a:t>
            </a:fld>
            <a:endParaRPr lang="en-IE"/>
          </a:p>
        </p:txBody>
      </p:sp>
      <p:sp>
        <p:nvSpPr>
          <p:cNvPr id="3" name="Footer Placeholder 4"/>
          <p:cNvSpPr>
            <a:spLocks noGrp="1"/>
          </p:cNvSpPr>
          <p:nvPr>
            <p:ph type="ftr" sz="quarter" idx="11"/>
          </p:nvPr>
        </p:nvSpPr>
        <p:spPr/>
        <p:txBody>
          <a:bodyPr/>
          <a:lstStyle>
            <a:lvl1pPr>
              <a:defRPr/>
            </a:lvl1pPr>
          </a:lstStyle>
          <a:p>
            <a:pPr>
              <a:defRPr/>
            </a:pPr>
            <a:endParaRPr lang="en-IE"/>
          </a:p>
        </p:txBody>
      </p:sp>
      <p:sp>
        <p:nvSpPr>
          <p:cNvPr id="4" name="Slide Number Placeholder 5"/>
          <p:cNvSpPr>
            <a:spLocks noGrp="1"/>
          </p:cNvSpPr>
          <p:nvPr>
            <p:ph type="sldNum" sz="quarter" idx="12"/>
          </p:nvPr>
        </p:nvSpPr>
        <p:spPr/>
        <p:txBody>
          <a:bodyPr/>
          <a:lstStyle>
            <a:lvl1pPr>
              <a:defRPr/>
            </a:lvl1pPr>
          </a:lstStyle>
          <a:p>
            <a:pPr>
              <a:defRPr/>
            </a:pPr>
            <a:fld id="{7ECCB33D-BEB2-4F43-8E8B-B90299E97B1A}" type="slidenum">
              <a:rPr lang="en-IE" altLang="en-US"/>
              <a:pPr>
                <a:defRPr/>
              </a:pPr>
              <a:t>‹#›</a:t>
            </a:fld>
            <a:endParaRPr lang="en-IE" altLang="en-US"/>
          </a:p>
        </p:txBody>
      </p:sp>
    </p:spTree>
    <p:extLst>
      <p:ext uri="{BB962C8B-B14F-4D97-AF65-F5344CB8AC3E}">
        <p14:creationId xmlns:p14="http://schemas.microsoft.com/office/powerpoint/2010/main" val="1529610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IE"/>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7DD98AD-94EC-4E40-AB38-4A3D80D5A0EC}" type="datetimeFigureOut">
              <a:rPr lang="en-IE"/>
              <a:pPr>
                <a:defRPr/>
              </a:pPr>
              <a:t>25/07/2024</a:t>
            </a:fld>
            <a:endParaRPr lang="en-IE"/>
          </a:p>
        </p:txBody>
      </p:sp>
      <p:sp>
        <p:nvSpPr>
          <p:cNvPr id="6" name="Footer Placeholder 4"/>
          <p:cNvSpPr>
            <a:spLocks noGrp="1"/>
          </p:cNvSpPr>
          <p:nvPr>
            <p:ph type="ftr" sz="quarter" idx="11"/>
          </p:nvPr>
        </p:nvSpPr>
        <p:spPr/>
        <p:txBody>
          <a:bodyPr/>
          <a:lstStyle>
            <a:lvl1pPr>
              <a:defRPr/>
            </a:lvl1pPr>
          </a:lstStyle>
          <a:p>
            <a:pPr>
              <a:defRPr/>
            </a:pPr>
            <a:endParaRPr lang="en-IE"/>
          </a:p>
        </p:txBody>
      </p:sp>
      <p:sp>
        <p:nvSpPr>
          <p:cNvPr id="7" name="Slide Number Placeholder 5"/>
          <p:cNvSpPr>
            <a:spLocks noGrp="1"/>
          </p:cNvSpPr>
          <p:nvPr>
            <p:ph type="sldNum" sz="quarter" idx="12"/>
          </p:nvPr>
        </p:nvSpPr>
        <p:spPr/>
        <p:txBody>
          <a:bodyPr/>
          <a:lstStyle>
            <a:lvl1pPr>
              <a:defRPr/>
            </a:lvl1pPr>
          </a:lstStyle>
          <a:p>
            <a:pPr>
              <a:defRPr/>
            </a:pPr>
            <a:fld id="{AEADC161-B284-48FD-B9D7-7E2E1A5D8874}" type="slidenum">
              <a:rPr lang="en-IE" altLang="en-US"/>
              <a:pPr>
                <a:defRPr/>
              </a:pPr>
              <a:t>‹#›</a:t>
            </a:fld>
            <a:endParaRPr lang="en-IE" altLang="en-US"/>
          </a:p>
        </p:txBody>
      </p:sp>
    </p:spTree>
    <p:extLst>
      <p:ext uri="{BB962C8B-B14F-4D97-AF65-F5344CB8AC3E}">
        <p14:creationId xmlns:p14="http://schemas.microsoft.com/office/powerpoint/2010/main" val="492607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IE"/>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IE"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08BB458-D34C-49B8-A58B-1B0E1721D580}" type="datetimeFigureOut">
              <a:rPr lang="en-IE"/>
              <a:pPr>
                <a:defRPr/>
              </a:pPr>
              <a:t>25/07/2024</a:t>
            </a:fld>
            <a:endParaRPr lang="en-IE"/>
          </a:p>
        </p:txBody>
      </p:sp>
      <p:sp>
        <p:nvSpPr>
          <p:cNvPr id="6" name="Footer Placeholder 4"/>
          <p:cNvSpPr>
            <a:spLocks noGrp="1"/>
          </p:cNvSpPr>
          <p:nvPr>
            <p:ph type="ftr" sz="quarter" idx="11"/>
          </p:nvPr>
        </p:nvSpPr>
        <p:spPr/>
        <p:txBody>
          <a:bodyPr/>
          <a:lstStyle>
            <a:lvl1pPr>
              <a:defRPr/>
            </a:lvl1pPr>
          </a:lstStyle>
          <a:p>
            <a:pPr>
              <a:defRPr/>
            </a:pPr>
            <a:endParaRPr lang="en-IE"/>
          </a:p>
        </p:txBody>
      </p:sp>
      <p:sp>
        <p:nvSpPr>
          <p:cNvPr id="7" name="Slide Number Placeholder 5"/>
          <p:cNvSpPr>
            <a:spLocks noGrp="1"/>
          </p:cNvSpPr>
          <p:nvPr>
            <p:ph type="sldNum" sz="quarter" idx="12"/>
          </p:nvPr>
        </p:nvSpPr>
        <p:spPr/>
        <p:txBody>
          <a:bodyPr/>
          <a:lstStyle>
            <a:lvl1pPr>
              <a:defRPr/>
            </a:lvl1pPr>
          </a:lstStyle>
          <a:p>
            <a:pPr>
              <a:defRPr/>
            </a:pPr>
            <a:fld id="{B7CF839D-36A3-469B-9ADB-E50C648B1EB6}" type="slidenum">
              <a:rPr lang="en-IE" altLang="en-US"/>
              <a:pPr>
                <a:defRPr/>
              </a:pPr>
              <a:t>‹#›</a:t>
            </a:fld>
            <a:endParaRPr lang="en-IE" altLang="en-US"/>
          </a:p>
        </p:txBody>
      </p:sp>
    </p:spTree>
    <p:extLst>
      <p:ext uri="{BB962C8B-B14F-4D97-AF65-F5344CB8AC3E}">
        <p14:creationId xmlns:p14="http://schemas.microsoft.com/office/powerpoint/2010/main" val="15101615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IE" altLang="en-US" smtClean="0"/>
          </a:p>
        </p:txBody>
      </p:sp>
      <p:sp>
        <p:nvSpPr>
          <p:cNvPr id="1027"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IE" altLang="en-US" smtClean="0"/>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cs typeface="+mn-cs"/>
              </a:defRPr>
            </a:lvl1pPr>
          </a:lstStyle>
          <a:p>
            <a:pPr>
              <a:defRPr/>
            </a:pPr>
            <a:fld id="{685FE704-5C3B-4A6D-A554-893D160B57DF}" type="datetimeFigureOut">
              <a:rPr lang="en-IE"/>
              <a:pPr>
                <a:defRPr/>
              </a:pPr>
              <a:t>25/07/2024</a:t>
            </a:fld>
            <a:endParaRPr lang="en-IE"/>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cs typeface="+mn-cs"/>
              </a:defRPr>
            </a:lvl1pPr>
          </a:lstStyle>
          <a:p>
            <a:pPr>
              <a:defRPr/>
            </a:pPr>
            <a:endParaRPr lang="en-IE"/>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2B3CD430-C90B-49AF-94C0-E0684FFB1067}" type="slidenum">
              <a:rPr lang="en-IE" altLang="en-US"/>
              <a:pPr>
                <a:defRPr/>
              </a:pPr>
              <a:t>‹#›</a:t>
            </a:fld>
            <a:endParaRPr lang="en-IE"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4" r:id="rId12"/>
    <p:sldLayoutId id="2147483690" r:id="rId13"/>
    <p:sldLayoutId id="2147483691" r:id="rId14"/>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IE"/>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80A8EF-3394-486C-A750-F46826AE3249}" type="datetimeFigureOut">
              <a:rPr lang="en-IE" smtClean="0"/>
              <a:t>25/07/2024</a:t>
            </a:fld>
            <a:endParaRPr lang="en-I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3DE4CA-B9F6-46B6-A858-FAECF729E71C}" type="slidenum">
              <a:rPr lang="en-IE" smtClean="0"/>
              <a:t>‹#›</a:t>
            </a:fld>
            <a:endParaRPr lang="en-IE"/>
          </a:p>
        </p:txBody>
      </p:sp>
    </p:spTree>
    <p:extLst>
      <p:ext uri="{BB962C8B-B14F-4D97-AF65-F5344CB8AC3E}">
        <p14:creationId xmlns:p14="http://schemas.microsoft.com/office/powerpoint/2010/main" val="2480129273"/>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8" Type="http://schemas.openxmlformats.org/officeDocument/2006/relationships/hyperlink" Target="https://www.hse.ie/eng/services/list/5/cancer/prevention/visit-hse-ie-check-that-cough.jpg" TargetMode="External"/><Relationship Id="rId3" Type="http://schemas.openxmlformats.org/officeDocument/2006/relationships/image" Target="../media/image13.jpeg"/><Relationship Id="rId7" Type="http://schemas.openxmlformats.org/officeDocument/2006/relationships/image" Target="../media/image15.jpeg"/><Relationship Id="rId2" Type="http://schemas.openxmlformats.org/officeDocument/2006/relationships/hyperlink" Target="https://www.hse.ie/eng/services/list/5/cancer/prevention/i-really-thought-is-was-just-a-cold.jpg" TargetMode="External"/><Relationship Id="rId1" Type="http://schemas.openxmlformats.org/officeDocument/2006/relationships/slideLayout" Target="../slideLayouts/slideLayout14.xml"/><Relationship Id="rId6" Type="http://schemas.openxmlformats.org/officeDocument/2006/relationships/hyperlink" Target="https://www.hse.ie/eng/services/list/5/cancer/prevention/contact%20gp%20without%20delay.jpg" TargetMode="External"/><Relationship Id="rId5" Type="http://schemas.openxmlformats.org/officeDocument/2006/relationships/image" Target="../media/image14.jpeg"/><Relationship Id="rId4" Type="http://schemas.openxmlformats.org/officeDocument/2006/relationships/hyperlink" Target="https://www.hse.ie/eng/services/list/5/cancer/prevention/a-cough-lasting-longer-than-3-weeks-could-be-a-sign-of-lung-cancer.jpg" TargetMode="External"/><Relationship Id="rId9" Type="http://schemas.openxmlformats.org/officeDocument/2006/relationships/image" Target="../media/image16.jpeg"/></Relationships>
</file>

<file path=ppt/slides/_rels/slide11.xml.rels><?xml version="1.0" encoding="UTF-8" standalone="yes"?>
<Relationships xmlns="http://schemas.openxmlformats.org/package/2006/relationships"><Relationship Id="rId2" Type="http://schemas.openxmlformats.org/officeDocument/2006/relationships/hyperlink" Target="http://www.hse.ie/checkthatcough" TargetMode="Externa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hyperlink" Target="mailto:prevention@cancercontrol.ie" TargetMode="External"/><Relationship Id="rId2" Type="http://schemas.openxmlformats.org/officeDocument/2006/relationships/hyperlink" Target="mailto:ciara.browne1@hse.ie" TargetMode="External"/><Relationship Id="rId1" Type="http://schemas.openxmlformats.org/officeDocument/2006/relationships/slideLayout" Target="../slideLayouts/slideLayout13.xml"/><Relationship Id="rId6" Type="http://schemas.openxmlformats.org/officeDocument/2006/relationships/hyperlink" Target="http://www.hse.ie/checkthatcough" TargetMode="External"/><Relationship Id="rId5" Type="http://schemas.openxmlformats.org/officeDocument/2006/relationships/hyperlink" Target="http://www.hse.ie/cancerearlydetection" TargetMode="External"/><Relationship Id="rId4" Type="http://schemas.openxmlformats.org/officeDocument/2006/relationships/hyperlink" Target="mailto:lisa.odonnell@hse.ie"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hyperlink" Target="https://www.hse.ie/eng/services/list/5/cancer/prevention/check-that-cough-cold-dl-leaflet.pdf" TargetMode="External"/><Relationship Id="rId7" Type="http://schemas.openxmlformats.org/officeDocument/2006/relationships/hyperlink" Target="https://www.hse.ie/eng/services/list/5/cancer/prevention/09-1-nccp-early-detection-lung-cancer-fact-sheet-no-references-web-copy.pdf" TargetMode="External"/><Relationship Id="rId2" Type="http://schemas.openxmlformats.org/officeDocument/2006/relationships/hyperlink" Target="https://www.hse.ie/eng/services/list/5/cancer/prevention/check-that-cough-cold-a4.pdf" TargetMode="External"/><Relationship Id="rId1" Type="http://schemas.openxmlformats.org/officeDocument/2006/relationships/slideLayout" Target="../slideLayouts/slideLayout12.xml"/><Relationship Id="rId6" Type="http://schemas.openxmlformats.org/officeDocument/2006/relationships/hyperlink" Target="https://www.hse.ie/eng/services/list/5/cancer/prevention/nccp-know-the-signs-lung-a4-web-copy.pdf" TargetMode="External"/><Relationship Id="rId5" Type="http://schemas.openxmlformats.org/officeDocument/2006/relationships/hyperlink" Target="https://www.hse.ie/eng/services/list/5/cancer/prevention/check-that-cough-chest-infection-dl-leaflet.pdf" TargetMode="External"/><Relationship Id="rId4" Type="http://schemas.openxmlformats.org/officeDocument/2006/relationships/hyperlink" Target="https://www.hse.ie/eng/services/list/5/cancer/prevention/check-that-cough-chest-infection-a4.pdf"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www.hse.ie/checkthatcough" TargetMode="External"/><Relationship Id="rId3" Type="http://schemas.openxmlformats.org/officeDocument/2006/relationships/hyperlink" Target="mailto:lisa.odonnell@hse.ie" TargetMode="External"/><Relationship Id="rId7" Type="http://schemas.openxmlformats.org/officeDocument/2006/relationships/hyperlink" Target="http://www.hse.ie/cancerearlydetection" TargetMode="External"/><Relationship Id="rId2" Type="http://schemas.openxmlformats.org/officeDocument/2006/relationships/hyperlink" Target="mailto:prevention@cancercontrol.ie" TargetMode="External"/><Relationship Id="rId1" Type="http://schemas.openxmlformats.org/officeDocument/2006/relationships/slideLayout" Target="../slideLayouts/slideLayout12.xml"/><Relationship Id="rId6" Type="http://schemas.openxmlformats.org/officeDocument/2006/relationships/hyperlink" Target="https://www.healthpromotion.ie/" TargetMode="External"/><Relationship Id="rId5" Type="http://schemas.openxmlformats.org/officeDocument/2006/relationships/hyperlink" Target="https://www.hse.ie/eng/services/list/5/cancer/prevention/09-1-nccp-early-detection-lung-cancer-fact-sheet-no-references-web-copy.pdf" TargetMode="External"/><Relationship Id="rId4" Type="http://schemas.openxmlformats.org/officeDocument/2006/relationships/hyperlink" Target="https://www.hse.ie/eng/services/list/5/cancer/prevention/nccp-know-the-signs-lung-a4-web-copy.pdf"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https://youtube.com/shorts/T2ToyjlnpLs?feature=share" TargetMode="External"/><Relationship Id="rId7" Type="http://schemas.openxmlformats.org/officeDocument/2006/relationships/hyperlink" Target="https://www.youtube.com/watch?v=2vubaJIMnD4" TargetMode="External"/><Relationship Id="rId2" Type="http://schemas.openxmlformats.org/officeDocument/2006/relationships/hyperlink" Target="https://youtube.com/shorts/8z2nvLWNodg?feature=share" TargetMode="External"/><Relationship Id="rId1" Type="http://schemas.openxmlformats.org/officeDocument/2006/relationships/slideLayout" Target="../slideLayouts/slideLayout14.xml"/><Relationship Id="rId6" Type="http://schemas.openxmlformats.org/officeDocument/2006/relationships/hyperlink" Target="https://youtube.com/shorts/gaGFTFSAiWg?feature=share" TargetMode="External"/><Relationship Id="rId5" Type="http://schemas.openxmlformats.org/officeDocument/2006/relationships/hyperlink" Target="https://youtube.com/shorts/PHhYEmU1Nhc?feature=share" TargetMode="External"/><Relationship Id="rId4" Type="http://schemas.openxmlformats.org/officeDocument/2006/relationships/hyperlink" Target="https://youtube.com/shorts/zxc-GKLikuU?feature=share" TargetMode="External"/><Relationship Id="rId9"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p:nvPr/>
        </p:nvPicPr>
        <p:blipFill>
          <a:blip r:embed="rId2"/>
          <a:stretch>
            <a:fillRect/>
          </a:stretch>
        </p:blipFill>
        <p:spPr>
          <a:xfrm>
            <a:off x="7870732" y="5384288"/>
            <a:ext cx="3789161" cy="1016512"/>
          </a:xfrm>
          <a:prstGeom prst="rect">
            <a:avLst/>
          </a:prstGeom>
        </p:spPr>
      </p:pic>
      <p:sp>
        <p:nvSpPr>
          <p:cNvPr id="5" name="Text Placeholder 8">
            <a:extLst>
              <a:ext uri="{FF2B5EF4-FFF2-40B4-BE49-F238E27FC236}">
                <a16:creationId xmlns:a16="http://schemas.microsoft.com/office/drawing/2014/main" id="{8477B3B0-DF6B-1C48-BFE4-FC8E783CC637}"/>
              </a:ext>
            </a:extLst>
          </p:cNvPr>
          <p:cNvSpPr txBox="1">
            <a:spLocks/>
          </p:cNvSpPr>
          <p:nvPr/>
        </p:nvSpPr>
        <p:spPr>
          <a:xfrm>
            <a:off x="1470821" y="2510020"/>
            <a:ext cx="10413973" cy="1733136"/>
          </a:xfrm>
          <a:prstGeom prst="rect">
            <a:avLst/>
          </a:prstGeom>
        </p:spPr>
        <p:txBody>
          <a:bodyPr lIns="0" tIns="0" rIns="0" bIns="0"/>
          <a:lstStyle>
            <a:lvl1pPr marL="0" indent="0" algn="l" defTabSz="685800" rtl="0" eaLnBrk="1" latinLnBrk="0" hangingPunct="1">
              <a:lnSpc>
                <a:spcPct val="90000"/>
              </a:lnSpc>
              <a:spcBef>
                <a:spcPts val="750"/>
              </a:spcBef>
              <a:buFont typeface="Arial" panose="020B0604020202020204" pitchFamily="34" charset="0"/>
              <a:buNone/>
              <a:defRPr sz="4600" kern="1200">
                <a:solidFill>
                  <a:schemeClr val="bg1"/>
                </a:solidFill>
                <a:latin typeface="Arial" panose="020B0604020202020204" pitchFamily="34" charset="0"/>
                <a:ea typeface="+mn-ea"/>
                <a:cs typeface="Arial" panose="020B0604020202020204" pitchFamily="34" charset="0"/>
              </a:defRPr>
            </a:lvl1pPr>
            <a:lvl2pPr marL="342900" indent="0" algn="l" defTabSz="685800" rtl="0" eaLnBrk="1" latinLnBrk="0" hangingPunct="1">
              <a:lnSpc>
                <a:spcPct val="90000"/>
              </a:lnSpc>
              <a:spcBef>
                <a:spcPts val="375"/>
              </a:spcBef>
              <a:buFont typeface="Arial" panose="020B0604020202020204" pitchFamily="34" charset="0"/>
              <a:buNone/>
              <a:defRPr sz="1800"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IE" sz="2800" dirty="0" smtClean="0"/>
              <a:t>Early Diagnosis of Lung Cancer Public Awareness Campaign</a:t>
            </a:r>
          </a:p>
          <a:p>
            <a:r>
              <a:rPr lang="en-IE" sz="2800" dirty="0" smtClean="0"/>
              <a:t>Pilot campaign in North Dublin </a:t>
            </a:r>
            <a:endParaRPr lang="en-IE" sz="2800" dirty="0"/>
          </a:p>
          <a:p>
            <a:endParaRPr lang="en-IE" sz="2800" dirty="0" smtClean="0"/>
          </a:p>
          <a:p>
            <a:r>
              <a:rPr lang="en-IE" sz="2400" dirty="0" smtClean="0"/>
              <a:t>Campaign</a:t>
            </a:r>
            <a:r>
              <a:rPr lang="en-IE" sz="2400" dirty="0">
                <a:solidFill>
                  <a:srgbClr val="FF0000"/>
                </a:solidFill>
              </a:rPr>
              <a:t> </a:t>
            </a:r>
            <a:r>
              <a:rPr lang="en-IE" sz="2400" dirty="0" smtClean="0"/>
              <a:t>Partner Pack</a:t>
            </a:r>
          </a:p>
        </p:txBody>
      </p:sp>
      <p:sp>
        <p:nvSpPr>
          <p:cNvPr id="4" name="Text Placeholder 8">
            <a:extLst>
              <a:ext uri="{FF2B5EF4-FFF2-40B4-BE49-F238E27FC236}">
                <a16:creationId xmlns:a16="http://schemas.microsoft.com/office/drawing/2014/main" id="{8477B3B0-DF6B-1C48-BFE4-FC8E783CC637}"/>
              </a:ext>
            </a:extLst>
          </p:cNvPr>
          <p:cNvSpPr txBox="1">
            <a:spLocks/>
          </p:cNvSpPr>
          <p:nvPr/>
        </p:nvSpPr>
        <p:spPr>
          <a:xfrm>
            <a:off x="762553" y="5787324"/>
            <a:ext cx="5232609" cy="695979"/>
          </a:xfrm>
          <a:prstGeom prst="rect">
            <a:avLst/>
          </a:prstGeom>
        </p:spPr>
        <p:txBody>
          <a:bodyPr lIns="0" tIns="0" rIns="0" bIns="0"/>
          <a:lstStyle>
            <a:lvl1pPr marL="0" indent="0" algn="l" defTabSz="685800" rtl="0" eaLnBrk="1" latinLnBrk="0" hangingPunct="1">
              <a:lnSpc>
                <a:spcPct val="90000"/>
              </a:lnSpc>
              <a:spcBef>
                <a:spcPts val="750"/>
              </a:spcBef>
              <a:buFont typeface="Arial" panose="020B0604020202020204" pitchFamily="34" charset="0"/>
              <a:buNone/>
              <a:defRPr sz="4600" kern="1200">
                <a:solidFill>
                  <a:schemeClr val="bg1"/>
                </a:solidFill>
                <a:latin typeface="Arial" panose="020B0604020202020204" pitchFamily="34" charset="0"/>
                <a:ea typeface="+mn-ea"/>
                <a:cs typeface="Arial" panose="020B0604020202020204" pitchFamily="34" charset="0"/>
              </a:defRPr>
            </a:lvl1pPr>
            <a:lvl2pPr marL="342900" indent="0" algn="l" defTabSz="685800" rtl="0" eaLnBrk="1" latinLnBrk="0" hangingPunct="1">
              <a:lnSpc>
                <a:spcPct val="90000"/>
              </a:lnSpc>
              <a:spcBef>
                <a:spcPts val="375"/>
              </a:spcBef>
              <a:buFont typeface="Arial" panose="020B0604020202020204" pitchFamily="34" charset="0"/>
              <a:buNone/>
              <a:defRPr sz="1800"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IE" sz="2800" b="1" dirty="0" smtClean="0">
                <a:solidFill>
                  <a:srgbClr val="006152"/>
                </a:solidFill>
              </a:rPr>
              <a:t>29 July to 8 September 2024</a:t>
            </a:r>
            <a:endParaRPr lang="en-GB" sz="2800" b="1" dirty="0">
              <a:solidFill>
                <a:srgbClr val="006152"/>
              </a:solidFill>
            </a:endParaRPr>
          </a:p>
        </p:txBody>
      </p:sp>
    </p:spTree>
    <p:extLst>
      <p:ext uri="{BB962C8B-B14F-4D97-AF65-F5344CB8AC3E}">
        <p14:creationId xmlns:p14="http://schemas.microsoft.com/office/powerpoint/2010/main" val="23393737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632000" y="401454"/>
            <a:ext cx="9847237" cy="780801"/>
          </a:xfrm>
        </p:spPr>
        <p:txBody>
          <a:bodyPr>
            <a:normAutofit/>
          </a:bodyPr>
          <a:lstStyle/>
          <a:p>
            <a:r>
              <a:rPr lang="en-IE" dirty="0" smtClean="0"/>
              <a:t>Social </a:t>
            </a:r>
            <a:r>
              <a:rPr lang="en-IE" dirty="0"/>
              <a:t>media </a:t>
            </a:r>
            <a:endParaRPr lang="en-US" dirty="0">
              <a:solidFill>
                <a:srgbClr val="FF0000"/>
              </a:solidFill>
            </a:endParaRPr>
          </a:p>
        </p:txBody>
      </p:sp>
      <p:sp>
        <p:nvSpPr>
          <p:cNvPr id="8" name="Rectangle 7"/>
          <p:cNvSpPr/>
          <p:nvPr/>
        </p:nvSpPr>
        <p:spPr>
          <a:xfrm>
            <a:off x="396188" y="1267323"/>
            <a:ext cx="11238764" cy="2339102"/>
          </a:xfrm>
          <a:prstGeom prst="rect">
            <a:avLst/>
          </a:prstGeom>
        </p:spPr>
        <p:txBody>
          <a:bodyPr wrap="square">
            <a:spAutoFit/>
          </a:bodyPr>
          <a:lstStyle/>
          <a:p>
            <a:r>
              <a:rPr lang="en-IE" dirty="0"/>
              <a:t>Please like and repost our </a:t>
            </a:r>
            <a:r>
              <a:rPr lang="en-IE" dirty="0" smtClean="0"/>
              <a:t>messages. Right click </a:t>
            </a:r>
            <a:r>
              <a:rPr lang="en-IE" dirty="0"/>
              <a:t>on images to </a:t>
            </a:r>
            <a:r>
              <a:rPr lang="en-IE" dirty="0" smtClean="0"/>
              <a:t>open the hyperlink of the social </a:t>
            </a:r>
            <a:r>
              <a:rPr lang="en-IE" dirty="0"/>
              <a:t>media </a:t>
            </a:r>
            <a:r>
              <a:rPr lang="en-IE" dirty="0" smtClean="0"/>
              <a:t>videos/images if you would like to share on your own channels also. </a:t>
            </a:r>
          </a:p>
          <a:p>
            <a:endParaRPr lang="en-IE" b="1" dirty="0" smtClean="0"/>
          </a:p>
          <a:p>
            <a:r>
              <a:rPr lang="en-IE" dirty="0" smtClean="0"/>
              <a:t>Messages will be shared on the following channels</a:t>
            </a:r>
          </a:p>
          <a:p>
            <a:pPr defTabSz="685800">
              <a:spcBef>
                <a:spcPts val="750"/>
              </a:spcBef>
            </a:pPr>
            <a:r>
              <a:rPr lang="en-IE" b="1" dirty="0" smtClean="0"/>
              <a:t>Facebook: </a:t>
            </a:r>
            <a:r>
              <a:rPr lang="en-IE" dirty="0" smtClean="0"/>
              <a:t>HSE Ireland </a:t>
            </a:r>
          </a:p>
          <a:p>
            <a:pPr defTabSz="685800">
              <a:spcBef>
                <a:spcPts val="750"/>
              </a:spcBef>
            </a:pPr>
            <a:r>
              <a:rPr lang="en-IE" b="1" dirty="0" smtClean="0"/>
              <a:t>Instagram</a:t>
            </a:r>
            <a:r>
              <a:rPr lang="en-IE" b="1" dirty="0"/>
              <a:t>: </a:t>
            </a:r>
            <a:r>
              <a:rPr lang="en-IE" dirty="0"/>
              <a:t>@</a:t>
            </a:r>
            <a:r>
              <a:rPr lang="en-IE" dirty="0" err="1"/>
              <a:t>Irishhealthservice</a:t>
            </a:r>
            <a:endParaRPr lang="en-IE" dirty="0"/>
          </a:p>
          <a:p>
            <a:pPr defTabSz="685800">
              <a:spcBef>
                <a:spcPts val="750"/>
              </a:spcBef>
            </a:pPr>
            <a:r>
              <a:rPr lang="en-IE" b="1" dirty="0" smtClean="0"/>
              <a:t>X</a:t>
            </a:r>
            <a:r>
              <a:rPr lang="en-IE" b="1" dirty="0"/>
              <a:t>: </a:t>
            </a:r>
            <a:r>
              <a:rPr lang="en-IE" dirty="0"/>
              <a:t>@</a:t>
            </a:r>
            <a:r>
              <a:rPr lang="en-IE" dirty="0" smtClean="0"/>
              <a:t>HSELive</a:t>
            </a:r>
            <a:endParaRPr lang="en-IE" dirty="0"/>
          </a:p>
        </p:txBody>
      </p:sp>
      <p:pic>
        <p:nvPicPr>
          <p:cNvPr id="7" name="Picture 6">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767" y="3691493"/>
            <a:ext cx="2601309" cy="2601309"/>
          </a:xfrm>
          <a:prstGeom prst="rect">
            <a:avLst/>
          </a:prstGeom>
        </p:spPr>
      </p:pic>
      <p:pic>
        <p:nvPicPr>
          <p:cNvPr id="9" name="Picture 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06400" y="3691493"/>
            <a:ext cx="2644530" cy="2644530"/>
          </a:xfrm>
          <a:prstGeom prst="rect">
            <a:avLst/>
          </a:prstGeom>
        </p:spPr>
      </p:pic>
      <p:pic>
        <p:nvPicPr>
          <p:cNvPr id="10" name="Picture 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59254" y="3706077"/>
            <a:ext cx="2629946" cy="2629946"/>
          </a:xfrm>
          <a:prstGeom prst="rect">
            <a:avLst/>
          </a:prstGeom>
        </p:spPr>
      </p:pic>
      <p:pic>
        <p:nvPicPr>
          <p:cNvPr id="11" name="Picture 1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764182" y="3706077"/>
            <a:ext cx="2586990" cy="2586990"/>
          </a:xfrm>
          <a:prstGeom prst="rect">
            <a:avLst/>
          </a:prstGeom>
        </p:spPr>
      </p:pic>
    </p:spTree>
    <p:extLst>
      <p:ext uri="{BB962C8B-B14F-4D97-AF65-F5344CB8AC3E}">
        <p14:creationId xmlns:p14="http://schemas.microsoft.com/office/powerpoint/2010/main" val="4079469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IE" dirty="0" smtClean="0"/>
              <a:t>Social media sample content </a:t>
            </a:r>
            <a:endParaRPr lang="en-IE" dirty="0"/>
          </a:p>
        </p:txBody>
      </p:sp>
      <p:sp>
        <p:nvSpPr>
          <p:cNvPr id="4" name="Text Placeholder 1"/>
          <p:cNvSpPr>
            <a:spLocks noGrp="1"/>
          </p:cNvSpPr>
          <p:nvPr>
            <p:ph type="body" sz="quarter" idx="10"/>
          </p:nvPr>
        </p:nvSpPr>
        <p:spPr>
          <a:xfrm>
            <a:off x="369962" y="1465144"/>
            <a:ext cx="11033762" cy="4862084"/>
          </a:xfrm>
        </p:spPr>
        <p:txBody>
          <a:bodyPr>
            <a:normAutofit fontScale="47500" lnSpcReduction="20000"/>
          </a:bodyPr>
          <a:lstStyle/>
          <a:p>
            <a:pPr marL="0" lvl="0" indent="0">
              <a:buNone/>
            </a:pPr>
            <a:r>
              <a:rPr lang="en-IE" dirty="0">
                <a:latin typeface="Arial" panose="020B0604020202020204" pitchFamily="34" charset="0"/>
                <a:cs typeface="Arial" panose="020B0604020202020204" pitchFamily="34" charset="0"/>
              </a:rPr>
              <a:t>A new cough that won’t go away? Contact your doctor as soon as possible. Don’t regret it later. </a:t>
            </a:r>
            <a:r>
              <a:rPr lang="en-IE" dirty="0" smtClean="0">
                <a:latin typeface="Arial" panose="020B0604020202020204" pitchFamily="34" charset="0"/>
                <a:cs typeface="Arial" panose="020B0604020202020204" pitchFamily="34" charset="0"/>
                <a:hlinkClick r:id="rId2"/>
              </a:rPr>
              <a:t>www.hse.ie/checkthatcough</a:t>
            </a:r>
            <a:r>
              <a:rPr lang="en-IE" dirty="0" smtClean="0">
                <a:latin typeface="Arial" panose="020B0604020202020204" pitchFamily="34" charset="0"/>
                <a:cs typeface="Arial" panose="020B0604020202020204" pitchFamily="34" charset="0"/>
              </a:rPr>
              <a:t> </a:t>
            </a:r>
          </a:p>
          <a:p>
            <a:pPr marL="0" lvl="0" indent="0">
              <a:buNone/>
            </a:pPr>
            <a:r>
              <a:rPr lang="en-IE" dirty="0" smtClean="0">
                <a:latin typeface="Arial" panose="020B0604020202020204" pitchFamily="34" charset="0"/>
                <a:cs typeface="Arial" panose="020B0604020202020204" pitchFamily="34" charset="0"/>
              </a:rPr>
              <a:t>#</a:t>
            </a:r>
            <a:r>
              <a:rPr lang="en-IE" dirty="0" err="1" smtClean="0">
                <a:latin typeface="Arial" panose="020B0604020202020204" pitchFamily="34" charset="0"/>
                <a:cs typeface="Arial" panose="020B0604020202020204" pitchFamily="34" charset="0"/>
              </a:rPr>
              <a:t>KnowTheSigns</a:t>
            </a:r>
            <a:endParaRPr lang="en-IE" dirty="0" smtClean="0">
              <a:latin typeface="Arial" panose="020B0604020202020204" pitchFamily="34" charset="0"/>
              <a:cs typeface="Arial" panose="020B0604020202020204" pitchFamily="34" charset="0"/>
            </a:endParaRPr>
          </a:p>
          <a:p>
            <a:pPr marL="0" lvl="0" indent="0">
              <a:buNone/>
            </a:pPr>
            <a:endParaRPr lang="en-IE" dirty="0">
              <a:latin typeface="Arial" panose="020B0604020202020204" pitchFamily="34" charset="0"/>
              <a:cs typeface="Arial" panose="020B0604020202020204" pitchFamily="34" charset="0"/>
            </a:endParaRPr>
          </a:p>
          <a:p>
            <a:pPr marL="0" indent="0">
              <a:buNone/>
            </a:pPr>
            <a:r>
              <a:rPr lang="en-IE" dirty="0" smtClean="0">
                <a:latin typeface="Arial" panose="020B0604020202020204" pitchFamily="34" charset="0"/>
                <a:cs typeface="Arial" panose="020B0604020202020204" pitchFamily="34" charset="0"/>
              </a:rPr>
              <a:t>A </a:t>
            </a:r>
            <a:r>
              <a:rPr lang="en-IE" dirty="0">
                <a:latin typeface="Arial" panose="020B0604020202020204" pitchFamily="34" charset="0"/>
                <a:cs typeface="Arial" panose="020B0604020202020204" pitchFamily="34" charset="0"/>
              </a:rPr>
              <a:t>cough lasting over 3 weeks could be a sign of lung cancer. Contact your doctor today. Don’t regret it later</a:t>
            </a:r>
            <a:r>
              <a:rPr lang="en-IE" dirty="0" smtClean="0">
                <a:latin typeface="Arial" panose="020B0604020202020204" pitchFamily="34" charset="0"/>
                <a:cs typeface="Arial" panose="020B0604020202020204" pitchFamily="34" charset="0"/>
              </a:rPr>
              <a:t>.</a:t>
            </a:r>
            <a:r>
              <a:rPr lang="en-IE" dirty="0">
                <a:latin typeface="Arial" panose="020B0604020202020204" pitchFamily="34" charset="0"/>
                <a:cs typeface="Arial" panose="020B0604020202020204" pitchFamily="34" charset="0"/>
              </a:rPr>
              <a:t> </a:t>
            </a:r>
            <a:endParaRPr lang="en-IE" dirty="0" smtClean="0">
              <a:latin typeface="Arial" panose="020B0604020202020204" pitchFamily="34" charset="0"/>
              <a:cs typeface="Arial" panose="020B0604020202020204" pitchFamily="34" charset="0"/>
            </a:endParaRPr>
          </a:p>
          <a:p>
            <a:pPr marL="0" indent="0">
              <a:buNone/>
            </a:pPr>
            <a:r>
              <a:rPr lang="en-IE" dirty="0" smtClean="0">
                <a:latin typeface="Arial" panose="020B0604020202020204" pitchFamily="34" charset="0"/>
                <a:cs typeface="Arial" panose="020B0604020202020204" pitchFamily="34" charset="0"/>
                <a:hlinkClick r:id="rId2"/>
              </a:rPr>
              <a:t>www.hse.ie/checkthatcough</a:t>
            </a:r>
            <a:r>
              <a:rPr lang="en-IE" dirty="0" smtClean="0">
                <a:latin typeface="Arial" panose="020B0604020202020204" pitchFamily="34" charset="0"/>
                <a:cs typeface="Arial" panose="020B0604020202020204" pitchFamily="34" charset="0"/>
              </a:rPr>
              <a:t> </a:t>
            </a:r>
          </a:p>
          <a:p>
            <a:pPr marL="0" indent="0">
              <a:buNone/>
            </a:pPr>
            <a:r>
              <a:rPr lang="en-IE" dirty="0" smtClean="0">
                <a:latin typeface="Arial" panose="020B0604020202020204" pitchFamily="34" charset="0"/>
                <a:cs typeface="Arial" panose="020B0604020202020204" pitchFamily="34" charset="0"/>
              </a:rPr>
              <a:t>#</a:t>
            </a:r>
            <a:r>
              <a:rPr lang="en-IE" dirty="0" err="1" smtClean="0">
                <a:latin typeface="Arial" panose="020B0604020202020204" pitchFamily="34" charset="0"/>
                <a:cs typeface="Arial" panose="020B0604020202020204" pitchFamily="34" charset="0"/>
              </a:rPr>
              <a:t>KnowTheSigns</a:t>
            </a:r>
            <a:endParaRPr lang="en-IE" dirty="0">
              <a:latin typeface="Arial" panose="020B0604020202020204" pitchFamily="34" charset="0"/>
              <a:cs typeface="Arial" panose="020B0604020202020204" pitchFamily="34" charset="0"/>
            </a:endParaRPr>
          </a:p>
          <a:p>
            <a:pPr marL="0" lvl="0" indent="0">
              <a:buNone/>
            </a:pPr>
            <a:endParaRPr lang="en-IE" dirty="0" smtClean="0">
              <a:latin typeface="Arial" panose="020B0604020202020204" pitchFamily="34" charset="0"/>
              <a:cs typeface="Arial" panose="020B0604020202020204" pitchFamily="34" charset="0"/>
            </a:endParaRPr>
          </a:p>
          <a:p>
            <a:pPr marL="0" lvl="0" indent="0">
              <a:buNone/>
            </a:pPr>
            <a:r>
              <a:rPr lang="en-IE" dirty="0" smtClean="0">
                <a:latin typeface="Arial" panose="020B0604020202020204" pitchFamily="34" charset="0"/>
                <a:cs typeface="Arial" panose="020B0604020202020204" pitchFamily="34" charset="0"/>
              </a:rPr>
              <a:t>Lung </a:t>
            </a:r>
            <a:r>
              <a:rPr lang="en-IE" dirty="0">
                <a:latin typeface="Arial" panose="020B0604020202020204" pitchFamily="34" charset="0"/>
                <a:cs typeface="Arial" panose="020B0604020202020204" pitchFamily="34" charset="0"/>
              </a:rPr>
              <a:t>cancer is a very common and serious type of cancer. More than 2,500 people are diagnosed with it every year in </a:t>
            </a:r>
            <a:r>
              <a:rPr lang="en-IE" dirty="0" smtClean="0">
                <a:latin typeface="Arial" panose="020B0604020202020204" pitchFamily="34" charset="0"/>
                <a:cs typeface="Arial" panose="020B0604020202020204" pitchFamily="34" charset="0"/>
              </a:rPr>
              <a:t>Ireland.</a:t>
            </a:r>
          </a:p>
          <a:p>
            <a:pPr marL="0" lvl="0" indent="0">
              <a:buNone/>
            </a:pPr>
            <a:r>
              <a:rPr lang="en-IE" dirty="0" smtClean="0">
                <a:latin typeface="Arial" panose="020B0604020202020204" pitchFamily="34" charset="0"/>
                <a:cs typeface="Arial" panose="020B0604020202020204" pitchFamily="34" charset="0"/>
              </a:rPr>
              <a:t>A </a:t>
            </a:r>
            <a:r>
              <a:rPr lang="en-IE" dirty="0">
                <a:latin typeface="Arial" panose="020B0604020202020204" pitchFamily="34" charset="0"/>
                <a:cs typeface="Arial" panose="020B0604020202020204" pitchFamily="34" charset="0"/>
              </a:rPr>
              <a:t>cough lasting over 3 weeks could be a sign of lung cancer. Contact your doctor today. Don’t regret it later. </a:t>
            </a:r>
            <a:endParaRPr lang="en-IE" dirty="0" smtClean="0">
              <a:latin typeface="Arial" panose="020B0604020202020204" pitchFamily="34" charset="0"/>
              <a:cs typeface="Arial" panose="020B0604020202020204" pitchFamily="34" charset="0"/>
            </a:endParaRPr>
          </a:p>
          <a:p>
            <a:pPr marL="0" indent="0">
              <a:buNone/>
            </a:pPr>
            <a:r>
              <a:rPr lang="en-IE" dirty="0">
                <a:latin typeface="Arial" panose="020B0604020202020204" pitchFamily="34" charset="0"/>
                <a:cs typeface="Arial" panose="020B0604020202020204" pitchFamily="34" charset="0"/>
                <a:hlinkClick r:id="rId2"/>
              </a:rPr>
              <a:t>www.hse.ie/checkthatcough</a:t>
            </a:r>
            <a:r>
              <a:rPr lang="en-IE" dirty="0">
                <a:latin typeface="Arial" panose="020B0604020202020204" pitchFamily="34" charset="0"/>
                <a:cs typeface="Arial" panose="020B0604020202020204" pitchFamily="34" charset="0"/>
              </a:rPr>
              <a:t> </a:t>
            </a:r>
          </a:p>
          <a:p>
            <a:pPr marL="0" indent="0">
              <a:buNone/>
            </a:pPr>
            <a:r>
              <a:rPr lang="en-IE" dirty="0" smtClean="0">
                <a:latin typeface="Arial" panose="020B0604020202020204" pitchFamily="34" charset="0"/>
                <a:cs typeface="Arial" panose="020B0604020202020204" pitchFamily="34" charset="0"/>
              </a:rPr>
              <a:t>#</a:t>
            </a:r>
            <a:r>
              <a:rPr lang="en-IE" dirty="0" err="1" smtClean="0">
                <a:latin typeface="Arial" panose="020B0604020202020204" pitchFamily="34" charset="0"/>
                <a:cs typeface="Arial" panose="020B0604020202020204" pitchFamily="34" charset="0"/>
              </a:rPr>
              <a:t>KnowTheSigns</a:t>
            </a:r>
            <a:endParaRPr lang="en-IE" dirty="0">
              <a:latin typeface="Arial" panose="020B0604020202020204" pitchFamily="34" charset="0"/>
              <a:cs typeface="Arial" panose="020B0604020202020204" pitchFamily="34" charset="0"/>
            </a:endParaRPr>
          </a:p>
          <a:p>
            <a:pPr marL="0" indent="0">
              <a:buNone/>
            </a:pPr>
            <a:r>
              <a:rPr lang="en-IE" dirty="0">
                <a:latin typeface="Arial" panose="020B0604020202020204" pitchFamily="34" charset="0"/>
                <a:cs typeface="Arial" panose="020B0604020202020204" pitchFamily="34" charset="0"/>
              </a:rPr>
              <a:t> </a:t>
            </a:r>
          </a:p>
          <a:p>
            <a:pPr marL="0" indent="0">
              <a:buNone/>
            </a:pPr>
            <a:r>
              <a:rPr lang="en-IE" dirty="0">
                <a:latin typeface="Arial" panose="020B0604020202020204" pitchFamily="34" charset="0"/>
                <a:cs typeface="Arial" panose="020B0604020202020204" pitchFamily="34" charset="0"/>
              </a:rPr>
              <a:t>More than 9 </a:t>
            </a:r>
            <a:r>
              <a:rPr lang="en-IE" dirty="0" smtClean="0">
                <a:latin typeface="Arial" panose="020B0604020202020204" pitchFamily="34" charset="0"/>
                <a:cs typeface="Arial" panose="020B0604020202020204" pitchFamily="34" charset="0"/>
              </a:rPr>
              <a:t>in </a:t>
            </a:r>
            <a:r>
              <a:rPr lang="en-IE" dirty="0">
                <a:latin typeface="Arial" panose="020B0604020202020204" pitchFamily="34" charset="0"/>
                <a:cs typeface="Arial" panose="020B0604020202020204" pitchFamily="34" charset="0"/>
              </a:rPr>
              <a:t>10 people diagnosed with lung cancer in Ireland are </a:t>
            </a:r>
            <a:r>
              <a:rPr lang="en-IE" dirty="0" smtClean="0">
                <a:latin typeface="Arial" panose="020B0604020202020204" pitchFamily="34" charset="0"/>
                <a:cs typeface="Arial" panose="020B0604020202020204" pitchFamily="34" charset="0"/>
              </a:rPr>
              <a:t>age 50 </a:t>
            </a:r>
            <a:r>
              <a:rPr lang="en-IE" dirty="0">
                <a:latin typeface="Arial" panose="020B0604020202020204" pitchFamily="34" charset="0"/>
                <a:cs typeface="Arial" panose="020B0604020202020204" pitchFamily="34" charset="0"/>
              </a:rPr>
              <a:t>and older. A cough lasting over 3 weeks could be a sign of lung cancer. </a:t>
            </a:r>
            <a:r>
              <a:rPr lang="en-IE" dirty="0" smtClean="0">
                <a:latin typeface="Arial" panose="020B0604020202020204" pitchFamily="34" charset="0"/>
                <a:cs typeface="Arial" panose="020B0604020202020204" pitchFamily="34" charset="0"/>
              </a:rPr>
              <a:t>Contact </a:t>
            </a:r>
            <a:r>
              <a:rPr lang="en-IE" dirty="0">
                <a:latin typeface="Arial" panose="020B0604020202020204" pitchFamily="34" charset="0"/>
                <a:cs typeface="Arial" panose="020B0604020202020204" pitchFamily="34" charset="0"/>
              </a:rPr>
              <a:t>your  doctor as soon as possible. Don’t regret it later</a:t>
            </a:r>
            <a:r>
              <a:rPr lang="en-IE" dirty="0" smtClean="0">
                <a:latin typeface="Arial" panose="020B0604020202020204" pitchFamily="34" charset="0"/>
                <a:cs typeface="Arial" panose="020B0604020202020204" pitchFamily="34" charset="0"/>
              </a:rPr>
              <a:t>.</a:t>
            </a:r>
          </a:p>
          <a:p>
            <a:pPr marL="0" indent="0">
              <a:buNone/>
            </a:pPr>
            <a:r>
              <a:rPr lang="en-IE" dirty="0">
                <a:latin typeface="Arial" panose="020B0604020202020204" pitchFamily="34" charset="0"/>
                <a:cs typeface="Arial" panose="020B0604020202020204" pitchFamily="34" charset="0"/>
                <a:hlinkClick r:id="rId2"/>
              </a:rPr>
              <a:t>www.hse.ie/checkthatcough</a:t>
            </a:r>
            <a:r>
              <a:rPr lang="en-IE" dirty="0">
                <a:latin typeface="Arial" panose="020B0604020202020204" pitchFamily="34" charset="0"/>
                <a:cs typeface="Arial" panose="020B0604020202020204" pitchFamily="34" charset="0"/>
              </a:rPr>
              <a:t> </a:t>
            </a:r>
          </a:p>
          <a:p>
            <a:pPr marL="0" indent="0">
              <a:buNone/>
            </a:pPr>
            <a:r>
              <a:rPr lang="en-IE" dirty="0">
                <a:latin typeface="Arial" panose="020B0604020202020204" pitchFamily="34" charset="0"/>
                <a:cs typeface="Arial" panose="020B0604020202020204" pitchFamily="34" charset="0"/>
              </a:rPr>
              <a:t>#</a:t>
            </a:r>
            <a:r>
              <a:rPr lang="en-IE" dirty="0" err="1">
                <a:latin typeface="Arial" panose="020B0604020202020204" pitchFamily="34" charset="0"/>
                <a:cs typeface="Arial" panose="020B0604020202020204" pitchFamily="34" charset="0"/>
              </a:rPr>
              <a:t>KnowTheSigns</a:t>
            </a:r>
            <a:endParaRPr lang="en-IE" dirty="0">
              <a:latin typeface="Arial" panose="020B0604020202020204" pitchFamily="34" charset="0"/>
              <a:cs typeface="Arial" panose="020B0604020202020204" pitchFamily="34" charset="0"/>
            </a:endParaRPr>
          </a:p>
          <a:p>
            <a:pPr marL="0" indent="0">
              <a:buNone/>
            </a:pPr>
            <a:r>
              <a:rPr lang="en-IE" dirty="0">
                <a:latin typeface="Arial" panose="020B0604020202020204" pitchFamily="34" charset="0"/>
                <a:cs typeface="Arial" panose="020B0604020202020204" pitchFamily="34" charset="0"/>
              </a:rPr>
              <a:t> </a:t>
            </a:r>
          </a:p>
          <a:p>
            <a:pPr marL="0" indent="0">
              <a:buNone/>
            </a:pPr>
            <a:r>
              <a:rPr lang="en-IE" dirty="0">
                <a:latin typeface="Arial" panose="020B0604020202020204" pitchFamily="34" charset="0"/>
                <a:cs typeface="Arial" panose="020B0604020202020204" pitchFamily="34" charset="0"/>
              </a:rPr>
              <a:t>Early diagnosis can make a big difference to how treatable your lung cancer is.</a:t>
            </a:r>
          </a:p>
          <a:p>
            <a:pPr marL="0" indent="0">
              <a:buNone/>
            </a:pPr>
            <a:r>
              <a:rPr lang="en-IE" dirty="0">
                <a:latin typeface="Arial" panose="020B0604020202020204" pitchFamily="34" charset="0"/>
                <a:cs typeface="Arial" panose="020B0604020202020204" pitchFamily="34" charset="0"/>
              </a:rPr>
              <a:t>A cough lasting over 3 weeks could be a sign of lung cancer. Contact your doctor as soon as possible. Don’t regret it later</a:t>
            </a:r>
            <a:r>
              <a:rPr lang="en-IE" dirty="0" smtClean="0">
                <a:latin typeface="Arial" panose="020B0604020202020204" pitchFamily="34" charset="0"/>
                <a:cs typeface="Arial" panose="020B0604020202020204" pitchFamily="34" charset="0"/>
              </a:rPr>
              <a:t>.</a:t>
            </a:r>
          </a:p>
          <a:p>
            <a:pPr marL="0" indent="0">
              <a:buNone/>
            </a:pPr>
            <a:r>
              <a:rPr lang="en-IE" dirty="0">
                <a:latin typeface="Arial" panose="020B0604020202020204" pitchFamily="34" charset="0"/>
                <a:cs typeface="Arial" panose="020B0604020202020204" pitchFamily="34" charset="0"/>
                <a:hlinkClick r:id="rId2"/>
              </a:rPr>
              <a:t>www.hse.ie/checkthatcough</a:t>
            </a:r>
            <a:r>
              <a:rPr lang="en-IE" dirty="0">
                <a:latin typeface="Arial" panose="020B0604020202020204" pitchFamily="34" charset="0"/>
                <a:cs typeface="Arial" panose="020B0604020202020204" pitchFamily="34" charset="0"/>
              </a:rPr>
              <a:t> </a:t>
            </a:r>
          </a:p>
          <a:p>
            <a:pPr marL="0" indent="0">
              <a:buNone/>
            </a:pPr>
            <a:r>
              <a:rPr lang="en-IE" dirty="0" smtClean="0">
                <a:latin typeface="Arial" panose="020B0604020202020204" pitchFamily="34" charset="0"/>
                <a:cs typeface="Arial" panose="020B0604020202020204" pitchFamily="34" charset="0"/>
              </a:rPr>
              <a:t>#</a:t>
            </a:r>
            <a:r>
              <a:rPr lang="en-IE" dirty="0" err="1">
                <a:latin typeface="Arial" panose="020B0604020202020204" pitchFamily="34" charset="0"/>
                <a:cs typeface="Arial" panose="020B0604020202020204" pitchFamily="34" charset="0"/>
              </a:rPr>
              <a:t>KnowTheSigns</a:t>
            </a:r>
            <a:endParaRPr lang="en-IE" dirty="0">
              <a:latin typeface="Arial" panose="020B0604020202020204" pitchFamily="34" charset="0"/>
              <a:cs typeface="Arial" panose="020B0604020202020204" pitchFamily="34" charset="0"/>
            </a:endParaRPr>
          </a:p>
          <a:p>
            <a:pPr marL="0" indent="0">
              <a:buNone/>
            </a:pPr>
            <a:endParaRPr lang="en-IE" sz="700" b="1"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796369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85B0A863-C1EC-064E-8916-8E32C88BE966}"/>
              </a:ext>
            </a:extLst>
          </p:cNvPr>
          <p:cNvSpPr>
            <a:spLocks noGrp="1"/>
          </p:cNvSpPr>
          <p:nvPr>
            <p:ph type="body" sz="quarter" idx="11"/>
          </p:nvPr>
        </p:nvSpPr>
        <p:spPr/>
        <p:txBody>
          <a:bodyPr/>
          <a:lstStyle/>
          <a:p>
            <a:r>
              <a:rPr lang="en-IE" dirty="0" smtClean="0"/>
              <a:t>How you can take part</a:t>
            </a:r>
            <a:endParaRPr lang="en-IE" dirty="0"/>
          </a:p>
        </p:txBody>
      </p:sp>
      <p:sp>
        <p:nvSpPr>
          <p:cNvPr id="2" name="Text Placeholder 1"/>
          <p:cNvSpPr>
            <a:spLocks noGrp="1"/>
          </p:cNvSpPr>
          <p:nvPr>
            <p:ph type="body" sz="quarter" idx="10"/>
          </p:nvPr>
        </p:nvSpPr>
        <p:spPr>
          <a:xfrm>
            <a:off x="661262" y="1649492"/>
            <a:ext cx="10100022" cy="4593021"/>
          </a:xfrm>
        </p:spPr>
        <p:txBody>
          <a:bodyPr>
            <a:normAutofit/>
          </a:bodyPr>
          <a:lstStyle/>
          <a:p>
            <a:pPr marL="0" indent="0">
              <a:buNone/>
            </a:pPr>
            <a:r>
              <a:rPr lang="en-IE" sz="2000" dirty="0" smtClean="0"/>
              <a:t>We welcome you taking part. You can support the campaign by:</a:t>
            </a:r>
          </a:p>
          <a:p>
            <a:pPr marL="0" indent="0">
              <a:buNone/>
            </a:pPr>
            <a:endParaRPr lang="en-IE" sz="2000" dirty="0" smtClean="0"/>
          </a:p>
          <a:p>
            <a:r>
              <a:rPr lang="en-IE" sz="2000" dirty="0" smtClean="0"/>
              <a:t>Printing </a:t>
            </a:r>
            <a:r>
              <a:rPr lang="en-IE" sz="2000" dirty="0"/>
              <a:t>the poster </a:t>
            </a:r>
            <a:r>
              <a:rPr lang="en-IE" sz="2000" dirty="0" smtClean="0"/>
              <a:t>to </a:t>
            </a:r>
            <a:r>
              <a:rPr lang="en-IE" sz="2000" dirty="0"/>
              <a:t>display in public areas/notice boards/waiting </a:t>
            </a:r>
            <a:r>
              <a:rPr lang="en-IE" sz="2000" dirty="0" smtClean="0"/>
              <a:t>areas</a:t>
            </a:r>
            <a:endParaRPr lang="en-IE" sz="2000" dirty="0"/>
          </a:p>
          <a:p>
            <a:r>
              <a:rPr lang="en-IE" sz="2000" dirty="0" smtClean="0"/>
              <a:t>Sharing </a:t>
            </a:r>
            <a:r>
              <a:rPr lang="en-IE" sz="2000" dirty="0"/>
              <a:t>the message in any newsletters</a:t>
            </a:r>
          </a:p>
          <a:p>
            <a:r>
              <a:rPr lang="en-IE" sz="2000" dirty="0" smtClean="0"/>
              <a:t>Sharing </a:t>
            </a:r>
            <a:r>
              <a:rPr lang="en-IE" sz="2000" dirty="0"/>
              <a:t>with appropriate </a:t>
            </a:r>
            <a:r>
              <a:rPr lang="en-IE" sz="2000" dirty="0" smtClean="0"/>
              <a:t>community WhatsApp </a:t>
            </a:r>
            <a:r>
              <a:rPr lang="en-IE" sz="2000" dirty="0"/>
              <a:t>groups</a:t>
            </a:r>
          </a:p>
          <a:p>
            <a:r>
              <a:rPr lang="en-IE" sz="2000" dirty="0" smtClean="0"/>
              <a:t>Sharing </a:t>
            </a:r>
            <a:r>
              <a:rPr lang="en-IE" sz="2000" dirty="0"/>
              <a:t>the social media posts on your </a:t>
            </a:r>
            <a:r>
              <a:rPr lang="en-IE" sz="2000" dirty="0" smtClean="0"/>
              <a:t>organisation’s </a:t>
            </a:r>
            <a:r>
              <a:rPr lang="en-IE" sz="2000" dirty="0"/>
              <a:t>social media and your personal channels</a:t>
            </a:r>
          </a:p>
          <a:p>
            <a:r>
              <a:rPr lang="en-IE" sz="2000" dirty="0" smtClean="0"/>
              <a:t>Sharing </a:t>
            </a:r>
            <a:r>
              <a:rPr lang="en-IE" sz="2000" dirty="0"/>
              <a:t>with other colleagues working in the area and </a:t>
            </a:r>
            <a:r>
              <a:rPr lang="en-IE" sz="2000" dirty="0" smtClean="0"/>
              <a:t>encouraging </a:t>
            </a:r>
            <a:r>
              <a:rPr lang="en-IE" sz="2000" dirty="0"/>
              <a:t>them to promote the campaign</a:t>
            </a:r>
          </a:p>
          <a:p>
            <a:pPr marL="0" indent="0">
              <a:buNone/>
            </a:pPr>
            <a:endParaRPr lang="en-IE" sz="2000" dirty="0"/>
          </a:p>
          <a:p>
            <a:pPr marL="0" indent="0">
              <a:buNone/>
            </a:pPr>
            <a:endParaRPr lang="en-IE" sz="2000" dirty="0"/>
          </a:p>
          <a:p>
            <a:pPr marL="0" indent="0">
              <a:buNone/>
            </a:pPr>
            <a:endParaRPr lang="en-IE" sz="2000" dirty="0"/>
          </a:p>
        </p:txBody>
      </p:sp>
    </p:spTree>
    <p:extLst>
      <p:ext uri="{BB962C8B-B14F-4D97-AF65-F5344CB8AC3E}">
        <p14:creationId xmlns:p14="http://schemas.microsoft.com/office/powerpoint/2010/main" val="17682914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439999" y="3168000"/>
            <a:ext cx="9333103" cy="1219200"/>
          </a:xfrm>
        </p:spPr>
        <p:txBody>
          <a:bodyPr/>
          <a:lstStyle/>
          <a:p>
            <a:r>
              <a:rPr lang="en-IE" dirty="0" smtClean="0"/>
              <a:t>Campaign research</a:t>
            </a:r>
            <a:endParaRPr lang="en-IE" dirty="0"/>
          </a:p>
        </p:txBody>
      </p:sp>
    </p:spTree>
    <p:extLst>
      <p:ext uri="{BB962C8B-B14F-4D97-AF65-F5344CB8AC3E}">
        <p14:creationId xmlns:p14="http://schemas.microsoft.com/office/powerpoint/2010/main" val="3929529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85B0A863-C1EC-064E-8916-8E32C88BE966}"/>
              </a:ext>
            </a:extLst>
          </p:cNvPr>
          <p:cNvSpPr>
            <a:spLocks noGrp="1"/>
          </p:cNvSpPr>
          <p:nvPr>
            <p:ph type="body" sz="quarter" idx="11"/>
          </p:nvPr>
        </p:nvSpPr>
        <p:spPr/>
        <p:txBody>
          <a:bodyPr/>
          <a:lstStyle/>
          <a:p>
            <a:r>
              <a:rPr lang="en-IE" dirty="0" smtClean="0"/>
              <a:t>Research and evaluation plan</a:t>
            </a:r>
            <a:endParaRPr lang="en-IE" dirty="0"/>
          </a:p>
        </p:txBody>
      </p:sp>
      <p:sp>
        <p:nvSpPr>
          <p:cNvPr id="2" name="Text Placeholder 1"/>
          <p:cNvSpPr>
            <a:spLocks noGrp="1"/>
          </p:cNvSpPr>
          <p:nvPr>
            <p:ph type="body" sz="quarter" idx="10"/>
          </p:nvPr>
        </p:nvSpPr>
        <p:spPr>
          <a:xfrm>
            <a:off x="625390" y="1734207"/>
            <a:ext cx="9165157" cy="4593021"/>
          </a:xfrm>
        </p:spPr>
        <p:txBody>
          <a:bodyPr>
            <a:normAutofit fontScale="92500" lnSpcReduction="10000"/>
          </a:bodyPr>
          <a:lstStyle/>
          <a:p>
            <a:pPr marL="0" indent="0">
              <a:buNone/>
            </a:pPr>
            <a:r>
              <a:rPr lang="en-IE" sz="2000" dirty="0"/>
              <a:t>Through a specially designed research plan, we will:</a:t>
            </a:r>
          </a:p>
          <a:p>
            <a:r>
              <a:rPr lang="en-IE" sz="2000" dirty="0"/>
              <a:t>Use pre-campaign surveys and focus groups to inform the design of the </a:t>
            </a:r>
            <a:r>
              <a:rPr lang="en-IE" sz="2000" dirty="0" smtClean="0"/>
              <a:t>campaign </a:t>
            </a:r>
            <a:r>
              <a:rPr lang="en-IE" sz="2000" dirty="0"/>
              <a:t>materials </a:t>
            </a:r>
          </a:p>
          <a:p>
            <a:r>
              <a:rPr lang="en-IE" sz="2000" dirty="0"/>
              <a:t>Use post-campaign surveys and additional evaluations to assess the performance </a:t>
            </a:r>
          </a:p>
          <a:p>
            <a:pPr marL="0" indent="0">
              <a:buNone/>
            </a:pPr>
            <a:r>
              <a:rPr lang="en-IE" sz="2000" dirty="0"/>
              <a:t>     </a:t>
            </a:r>
            <a:r>
              <a:rPr lang="en-IE" sz="2000" dirty="0" smtClean="0"/>
              <a:t>of </a:t>
            </a:r>
            <a:r>
              <a:rPr lang="en-IE" sz="2000" dirty="0"/>
              <a:t>the pilot campaign and the impact in North Dublin</a:t>
            </a:r>
          </a:p>
          <a:p>
            <a:pPr marL="0" indent="0">
              <a:buNone/>
            </a:pPr>
            <a:endParaRPr lang="en-IE" sz="2000" dirty="0"/>
          </a:p>
          <a:p>
            <a:pPr marL="0" indent="0">
              <a:buNone/>
            </a:pPr>
            <a:r>
              <a:rPr lang="en-IE" sz="2000" dirty="0" smtClean="0"/>
              <a:t>This will be achieved in the following phases:</a:t>
            </a:r>
          </a:p>
          <a:p>
            <a:r>
              <a:rPr lang="en-IE" sz="2000" dirty="0" smtClean="0"/>
              <a:t>Pre-campaign surveys in the North Dublin area and a control group area </a:t>
            </a:r>
          </a:p>
          <a:p>
            <a:r>
              <a:rPr lang="en-IE" sz="2000" dirty="0" smtClean="0"/>
              <a:t>Qualitative testing – focus group with key audience to test creative concepts</a:t>
            </a:r>
          </a:p>
          <a:p>
            <a:r>
              <a:rPr lang="en-IE" sz="2000" dirty="0" smtClean="0"/>
              <a:t>Post-campaign surveys in the </a:t>
            </a:r>
            <a:r>
              <a:rPr lang="en-IE" sz="2000" dirty="0"/>
              <a:t>North Dublin </a:t>
            </a:r>
            <a:r>
              <a:rPr lang="en-IE" sz="2000" dirty="0" smtClean="0"/>
              <a:t>area </a:t>
            </a:r>
            <a:r>
              <a:rPr lang="en-IE" sz="2000" dirty="0"/>
              <a:t>and a control group </a:t>
            </a:r>
            <a:r>
              <a:rPr lang="en-IE" sz="2000" dirty="0" smtClean="0"/>
              <a:t>area</a:t>
            </a:r>
          </a:p>
          <a:p>
            <a:r>
              <a:rPr lang="en-IE" sz="2000" dirty="0" smtClean="0"/>
              <a:t>Full campaign evaluation report to measure the performance of the ads and the impact </a:t>
            </a:r>
            <a:r>
              <a:rPr lang="en-IE" sz="2000" dirty="0"/>
              <a:t>on GP e-Referrals to Rapid Lung Access </a:t>
            </a:r>
            <a:r>
              <a:rPr lang="en-IE" sz="2000" dirty="0" smtClean="0"/>
              <a:t>Clinics</a:t>
            </a:r>
          </a:p>
          <a:p>
            <a:pPr marL="0" indent="0">
              <a:buNone/>
            </a:pPr>
            <a:endParaRPr lang="en-IE" sz="2000" dirty="0"/>
          </a:p>
        </p:txBody>
      </p:sp>
      <p:sp>
        <p:nvSpPr>
          <p:cNvPr id="4" name="Text Placeholder 7">
            <a:extLst>
              <a:ext uri="{FF2B5EF4-FFF2-40B4-BE49-F238E27FC236}">
                <a16:creationId xmlns:a16="http://schemas.microsoft.com/office/drawing/2014/main" id="{3AF3B4E5-2F2E-6B46-8824-28F779F49913}"/>
              </a:ext>
            </a:extLst>
          </p:cNvPr>
          <p:cNvSpPr txBox="1">
            <a:spLocks/>
          </p:cNvSpPr>
          <p:nvPr/>
        </p:nvSpPr>
        <p:spPr>
          <a:xfrm>
            <a:off x="9959467" y="1305221"/>
            <a:ext cx="1978832" cy="1983461"/>
          </a:xfrm>
          <a:prstGeom prst="ellipse">
            <a:avLst/>
          </a:prstGeom>
          <a:solidFill>
            <a:srgbClr val="006152"/>
          </a:solidFill>
          <a:ln>
            <a:noFill/>
          </a:ln>
        </p:spPr>
        <p:txBody>
          <a:bodyPr vert="horz" lIns="91440" tIns="45720" rIns="91440" bIns="45720" rtlCol="0" anchor="ctr">
            <a:normAutofit/>
          </a:bodyPr>
          <a:lstStyle>
            <a:lvl1pPr marL="0" marR="0" indent="0" algn="ctr" defTabSz="457101" rtl="0" eaLnBrk="1" fontAlgn="auto" latinLnBrk="0" hangingPunct="1">
              <a:lnSpc>
                <a:spcPct val="100000"/>
              </a:lnSpc>
              <a:spcBef>
                <a:spcPct val="20000"/>
              </a:spcBef>
              <a:spcAft>
                <a:spcPts val="0"/>
              </a:spcAft>
              <a:buClrTx/>
              <a:buSzTx/>
              <a:buFont typeface="Arial"/>
              <a:buNone/>
              <a:tabLst/>
              <a:defRPr lang="en-US" sz="4500" kern="1200">
                <a:solidFill>
                  <a:schemeClr val="bg1"/>
                </a:solidFill>
                <a:latin typeface="Arial" panose="020B0604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defRPr/>
            </a:pPr>
            <a:r>
              <a:rPr lang="en-IE" sz="2000" dirty="0" smtClean="0"/>
              <a:t>Over 50s</a:t>
            </a:r>
          </a:p>
          <a:p>
            <a:pPr>
              <a:defRPr/>
            </a:pPr>
            <a:r>
              <a:rPr lang="en-IE" sz="2000" dirty="0" smtClean="0"/>
              <a:t>Smoker/ex smoker</a:t>
            </a:r>
            <a:endParaRPr lang="en-IE" sz="2000" dirty="0"/>
          </a:p>
        </p:txBody>
      </p:sp>
      <p:sp>
        <p:nvSpPr>
          <p:cNvPr id="5" name="Text Placeholder 29">
            <a:extLst>
              <a:ext uri="{FF2B5EF4-FFF2-40B4-BE49-F238E27FC236}">
                <a16:creationId xmlns:a16="http://schemas.microsoft.com/office/drawing/2014/main" id="{8681C611-CC1F-5548-86E3-8FC429A1ED26}"/>
              </a:ext>
            </a:extLst>
          </p:cNvPr>
          <p:cNvSpPr txBox="1">
            <a:spLocks/>
          </p:cNvSpPr>
          <p:nvPr/>
        </p:nvSpPr>
        <p:spPr>
          <a:xfrm>
            <a:off x="9377757" y="3411648"/>
            <a:ext cx="2560542" cy="306019"/>
          </a:xfrm>
          <a:prstGeom prst="rect">
            <a:avLst/>
          </a:prstGeom>
          <a:ln>
            <a:solidFill>
              <a:srgbClr val="006152"/>
            </a:solidFill>
          </a:ln>
        </p:spPr>
        <p:style>
          <a:lnRef idx="2">
            <a:schemeClr val="accent2"/>
          </a:lnRef>
          <a:fillRef idx="1">
            <a:schemeClr val="lt1"/>
          </a:fillRef>
          <a:effectRef idx="0">
            <a:schemeClr val="accent2"/>
          </a:effectRef>
          <a:fontRef idx="minor">
            <a:schemeClr val="dk1"/>
          </a:fontRef>
        </p:style>
        <p:txBody>
          <a:bodyPr lIns="91440" tIns="45720" rIns="91440" bIns="45720" anchor="ctr">
            <a:normAutofit fontScale="92500" lnSpcReduction="20000"/>
          </a:bodyPr>
          <a:lstStyle>
            <a:lvl1pPr marL="0" marR="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sz="1700" kern="1200" cap="all" baseline="0">
                <a:solidFill>
                  <a:srgbClr val="324D5E"/>
                </a:solidFill>
                <a:latin typeface="Arial" panose="020B0604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0" algn="l">
              <a:lnSpc>
                <a:spcPct val="120000"/>
              </a:lnSpc>
              <a:spcBef>
                <a:spcPts val="600"/>
              </a:spcBef>
            </a:pPr>
            <a:r>
              <a:rPr lang="en-IE" sz="1400" b="1" cap="none" dirty="0" smtClean="0">
                <a:solidFill>
                  <a:srgbClr val="006152"/>
                </a:solidFill>
                <a:cs typeface="Arial" panose="020B0604020202020204" pitchFamily="34" charset="0"/>
              </a:rPr>
              <a:t>	Key audience</a:t>
            </a:r>
            <a:endParaRPr lang="en-IE" sz="1400" b="1" cap="none" dirty="0">
              <a:solidFill>
                <a:srgbClr val="006152"/>
              </a:solidFill>
              <a:cs typeface="Arial" panose="020B0604020202020204" pitchFamily="34" charset="0"/>
            </a:endParaRPr>
          </a:p>
        </p:txBody>
      </p:sp>
    </p:spTree>
    <p:extLst>
      <p:ext uri="{BB962C8B-B14F-4D97-AF65-F5344CB8AC3E}">
        <p14:creationId xmlns:p14="http://schemas.microsoft.com/office/powerpoint/2010/main" val="20113017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85B0A863-C1EC-064E-8916-8E32C88BE966}"/>
              </a:ext>
            </a:extLst>
          </p:cNvPr>
          <p:cNvSpPr>
            <a:spLocks noGrp="1"/>
          </p:cNvSpPr>
          <p:nvPr>
            <p:ph type="body" sz="quarter" idx="11"/>
          </p:nvPr>
        </p:nvSpPr>
        <p:spPr/>
        <p:txBody>
          <a:bodyPr/>
          <a:lstStyle/>
          <a:p>
            <a:r>
              <a:rPr lang="en-IE" dirty="0" smtClean="0"/>
              <a:t>Pre-campaign research overview</a:t>
            </a:r>
            <a:endParaRPr lang="en-IE" dirty="0"/>
          </a:p>
        </p:txBody>
      </p:sp>
      <p:sp>
        <p:nvSpPr>
          <p:cNvPr id="2" name="Text Placeholder 1"/>
          <p:cNvSpPr>
            <a:spLocks noGrp="1"/>
          </p:cNvSpPr>
          <p:nvPr>
            <p:ph type="body" sz="quarter" idx="10"/>
          </p:nvPr>
        </p:nvSpPr>
        <p:spPr>
          <a:xfrm>
            <a:off x="625390" y="1734207"/>
            <a:ext cx="10972800" cy="4593021"/>
          </a:xfrm>
        </p:spPr>
        <p:txBody>
          <a:bodyPr>
            <a:normAutofit/>
          </a:bodyPr>
          <a:lstStyle/>
          <a:p>
            <a:pPr marL="0" indent="0">
              <a:buNone/>
            </a:pPr>
            <a:r>
              <a:rPr lang="en-IE" sz="2400" dirty="0"/>
              <a:t>Face-to-face quantitative </a:t>
            </a:r>
            <a:r>
              <a:rPr lang="en-IE" sz="2400" dirty="0" smtClean="0"/>
              <a:t>interviews conducted </a:t>
            </a:r>
            <a:r>
              <a:rPr lang="en-IE" sz="2400" dirty="0"/>
              <a:t>across </a:t>
            </a:r>
            <a:r>
              <a:rPr lang="en-IE" sz="2400" dirty="0" smtClean="0"/>
              <a:t>disadvantaged areas in North Dublin (campaign/target area), and South Dublin (control area).</a:t>
            </a:r>
          </a:p>
          <a:p>
            <a:pPr marL="0" indent="0">
              <a:buNone/>
            </a:pPr>
            <a:endParaRPr lang="en-IE" sz="2400" dirty="0" smtClean="0"/>
          </a:p>
          <a:p>
            <a:pPr marL="0" indent="0">
              <a:buNone/>
            </a:pPr>
            <a:r>
              <a:rPr lang="en-IE" sz="2400" dirty="0" smtClean="0"/>
              <a:t>Sample </a:t>
            </a:r>
            <a:r>
              <a:rPr lang="en-IE" sz="2400" dirty="0"/>
              <a:t>size of 150 </a:t>
            </a:r>
            <a:r>
              <a:rPr lang="en-IE" sz="2400" dirty="0" smtClean="0"/>
              <a:t>people in each area aged 50 or over who currently smoke or used to smoke (300 participants in total).</a:t>
            </a:r>
          </a:p>
          <a:p>
            <a:pPr marL="0" indent="0">
              <a:buNone/>
            </a:pPr>
            <a:endParaRPr lang="en-IE" sz="2400" dirty="0"/>
          </a:p>
          <a:p>
            <a:pPr marL="0" indent="0">
              <a:buNone/>
            </a:pPr>
            <a:r>
              <a:rPr lang="en-IE" sz="2400" dirty="0" smtClean="0"/>
              <a:t>Focus was on </a:t>
            </a:r>
            <a:r>
              <a:rPr lang="en-IE" sz="2400" dirty="0"/>
              <a:t>measuring </a:t>
            </a:r>
            <a:r>
              <a:rPr lang="en-IE" sz="2400" dirty="0" smtClean="0"/>
              <a:t>understanding, knowledge </a:t>
            </a:r>
            <a:r>
              <a:rPr lang="en-IE" sz="2400" dirty="0"/>
              <a:t>and awareness </a:t>
            </a:r>
            <a:r>
              <a:rPr lang="en-IE" sz="2400" dirty="0" smtClean="0"/>
              <a:t>of symptoms, </a:t>
            </a:r>
            <a:r>
              <a:rPr lang="en-IE" sz="2400" dirty="0"/>
              <a:t>and </a:t>
            </a:r>
            <a:r>
              <a:rPr lang="en-IE" sz="2400" dirty="0" smtClean="0"/>
              <a:t>help-seeking </a:t>
            </a:r>
            <a:r>
              <a:rPr lang="en-IE" sz="2400" dirty="0"/>
              <a:t>intent/behaviour.</a:t>
            </a:r>
          </a:p>
          <a:p>
            <a:pPr marL="0" indent="0">
              <a:buNone/>
            </a:pPr>
            <a:endParaRPr lang="en-IE" sz="2000" dirty="0"/>
          </a:p>
        </p:txBody>
      </p:sp>
    </p:spTree>
    <p:extLst>
      <p:ext uri="{BB962C8B-B14F-4D97-AF65-F5344CB8AC3E}">
        <p14:creationId xmlns:p14="http://schemas.microsoft.com/office/powerpoint/2010/main" val="36186018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85B0A863-C1EC-064E-8916-8E32C88BE966}"/>
              </a:ext>
            </a:extLst>
          </p:cNvPr>
          <p:cNvSpPr>
            <a:spLocks noGrp="1"/>
          </p:cNvSpPr>
          <p:nvPr>
            <p:ph type="body" sz="quarter" idx="11"/>
          </p:nvPr>
        </p:nvSpPr>
        <p:spPr/>
        <p:txBody>
          <a:bodyPr/>
          <a:lstStyle/>
          <a:p>
            <a:r>
              <a:rPr lang="en-IE" dirty="0" smtClean="0"/>
              <a:t>Pre-campaign research results</a:t>
            </a:r>
            <a:endParaRPr lang="en-IE" dirty="0"/>
          </a:p>
        </p:txBody>
      </p:sp>
      <p:sp>
        <p:nvSpPr>
          <p:cNvPr id="2" name="Text Placeholder 1"/>
          <p:cNvSpPr>
            <a:spLocks noGrp="1"/>
          </p:cNvSpPr>
          <p:nvPr>
            <p:ph type="body" sz="quarter" idx="10"/>
          </p:nvPr>
        </p:nvSpPr>
        <p:spPr>
          <a:xfrm>
            <a:off x="625390" y="1734207"/>
            <a:ext cx="5172921" cy="4593021"/>
          </a:xfrm>
        </p:spPr>
        <p:txBody>
          <a:bodyPr>
            <a:normAutofit lnSpcReduction="10000"/>
          </a:bodyPr>
          <a:lstStyle/>
          <a:p>
            <a:pPr lvl="0"/>
            <a:r>
              <a:rPr lang="en-IE" dirty="0"/>
              <a:t>Only 45% of people </a:t>
            </a:r>
            <a:r>
              <a:rPr lang="en-IE" dirty="0" smtClean="0"/>
              <a:t>feel </a:t>
            </a:r>
            <a:r>
              <a:rPr lang="en-IE" dirty="0"/>
              <a:t>confident they could spot lung cancer symptoms. </a:t>
            </a:r>
          </a:p>
          <a:p>
            <a:pPr lvl="0"/>
            <a:r>
              <a:rPr lang="en-IE" dirty="0"/>
              <a:t>12% unprompted said a persistent cough is a symptom of lung cancer</a:t>
            </a:r>
          </a:p>
          <a:p>
            <a:pPr lvl="0"/>
            <a:r>
              <a:rPr lang="en-IE" dirty="0"/>
              <a:t>67% prompted agreed that a new cough lasting 3 weeks or more was a symptom</a:t>
            </a:r>
          </a:p>
          <a:p>
            <a:pPr lvl="0"/>
            <a:r>
              <a:rPr lang="en-IE" dirty="0" smtClean="0"/>
              <a:t>56% are </a:t>
            </a:r>
            <a:r>
              <a:rPr lang="en-IE" dirty="0"/>
              <a:t>worried about getting lung cancer, which includes 64% of people who smoke</a:t>
            </a:r>
          </a:p>
          <a:p>
            <a:pPr lvl="0"/>
            <a:r>
              <a:rPr lang="en-IE" dirty="0"/>
              <a:t>The biggest barrier for going to the doctor with symptoms is that they would assume it’s a cold/the </a:t>
            </a:r>
            <a:r>
              <a:rPr lang="en-IE" dirty="0" smtClean="0"/>
              <a:t>flu (64%)</a:t>
            </a:r>
          </a:p>
          <a:p>
            <a:pPr lvl="0"/>
            <a:r>
              <a:rPr lang="en-IE" dirty="0" smtClean="0"/>
              <a:t>50% </a:t>
            </a:r>
            <a:r>
              <a:rPr lang="en-IE" dirty="0"/>
              <a:t>say they </a:t>
            </a:r>
            <a:r>
              <a:rPr lang="en-IE" dirty="0" smtClean="0"/>
              <a:t>have seen</a:t>
            </a:r>
            <a:r>
              <a:rPr lang="en-IE" dirty="0"/>
              <a:t>/ heard any </a:t>
            </a:r>
            <a:r>
              <a:rPr lang="en-IE" dirty="0" smtClean="0"/>
              <a:t>ads about </a:t>
            </a:r>
            <a:r>
              <a:rPr lang="en-IE" dirty="0"/>
              <a:t>lung </a:t>
            </a:r>
            <a:r>
              <a:rPr lang="en-IE" dirty="0" smtClean="0"/>
              <a:t>cancer in </a:t>
            </a:r>
            <a:r>
              <a:rPr lang="en-IE" dirty="0"/>
              <a:t>the past </a:t>
            </a:r>
            <a:r>
              <a:rPr lang="en-IE" dirty="0" smtClean="0"/>
              <a:t>few months</a:t>
            </a:r>
          </a:p>
          <a:p>
            <a:pPr lvl="0"/>
            <a:r>
              <a:rPr lang="en-IE" dirty="0" smtClean="0"/>
              <a:t>1 in 3 of people who smoke say they do not intend on quitting smoking. The biggest reason (62%) being they tried before and failed.</a:t>
            </a:r>
            <a:endParaRPr lang="en-IE" dirty="0"/>
          </a:p>
          <a:p>
            <a:pPr marL="0" indent="0">
              <a:buNone/>
            </a:pPr>
            <a:endParaRPr lang="en-IE" sz="2000" dirty="0"/>
          </a:p>
        </p:txBody>
      </p:sp>
      <p:sp>
        <p:nvSpPr>
          <p:cNvPr id="22" name="object 47"/>
          <p:cNvSpPr/>
          <p:nvPr/>
        </p:nvSpPr>
        <p:spPr>
          <a:xfrm>
            <a:off x="6662928" y="4125467"/>
            <a:ext cx="1257300" cy="76200"/>
          </a:xfrm>
          <a:custGeom>
            <a:avLst/>
            <a:gdLst/>
            <a:ahLst/>
            <a:cxnLst/>
            <a:rect l="l" t="t" r="r" b="b"/>
            <a:pathLst>
              <a:path w="1257300" h="76200">
                <a:moveTo>
                  <a:pt x="1219200" y="0"/>
                </a:moveTo>
                <a:lnTo>
                  <a:pt x="1204352" y="2988"/>
                </a:lnTo>
                <a:lnTo>
                  <a:pt x="1192244" y="11144"/>
                </a:lnTo>
                <a:lnTo>
                  <a:pt x="1184088" y="23252"/>
                </a:lnTo>
                <a:lnTo>
                  <a:pt x="1181100" y="38099"/>
                </a:lnTo>
                <a:lnTo>
                  <a:pt x="1184088" y="52947"/>
                </a:lnTo>
                <a:lnTo>
                  <a:pt x="1192244" y="65055"/>
                </a:lnTo>
                <a:lnTo>
                  <a:pt x="1204352" y="73211"/>
                </a:lnTo>
                <a:lnTo>
                  <a:pt x="1219200" y="76199"/>
                </a:lnTo>
                <a:lnTo>
                  <a:pt x="1234047" y="73211"/>
                </a:lnTo>
                <a:lnTo>
                  <a:pt x="1246155" y="65055"/>
                </a:lnTo>
                <a:lnTo>
                  <a:pt x="1254311" y="52947"/>
                </a:lnTo>
                <a:lnTo>
                  <a:pt x="1256021" y="44449"/>
                </a:lnTo>
                <a:lnTo>
                  <a:pt x="1219200" y="44449"/>
                </a:lnTo>
                <a:lnTo>
                  <a:pt x="1219200" y="31749"/>
                </a:lnTo>
                <a:lnTo>
                  <a:pt x="1256021" y="31749"/>
                </a:lnTo>
                <a:lnTo>
                  <a:pt x="1254311" y="23252"/>
                </a:lnTo>
                <a:lnTo>
                  <a:pt x="1246155" y="11144"/>
                </a:lnTo>
                <a:lnTo>
                  <a:pt x="1234047" y="2988"/>
                </a:lnTo>
                <a:lnTo>
                  <a:pt x="1219200" y="0"/>
                </a:lnTo>
                <a:close/>
              </a:path>
              <a:path w="1257300" h="76200">
                <a:moveTo>
                  <a:pt x="1182378" y="31749"/>
                </a:moveTo>
                <a:lnTo>
                  <a:pt x="0" y="31749"/>
                </a:lnTo>
                <a:lnTo>
                  <a:pt x="0" y="44449"/>
                </a:lnTo>
                <a:lnTo>
                  <a:pt x="1182378" y="44449"/>
                </a:lnTo>
                <a:lnTo>
                  <a:pt x="1181100" y="38099"/>
                </a:lnTo>
                <a:lnTo>
                  <a:pt x="1182378" y="31749"/>
                </a:lnTo>
                <a:close/>
              </a:path>
              <a:path w="1257300" h="76200">
                <a:moveTo>
                  <a:pt x="1256021" y="31749"/>
                </a:moveTo>
                <a:lnTo>
                  <a:pt x="1219200" y="31749"/>
                </a:lnTo>
                <a:lnTo>
                  <a:pt x="1219200" y="44449"/>
                </a:lnTo>
                <a:lnTo>
                  <a:pt x="1256021" y="44449"/>
                </a:lnTo>
                <a:lnTo>
                  <a:pt x="1257300" y="38099"/>
                </a:lnTo>
                <a:lnTo>
                  <a:pt x="1256021" y="31749"/>
                </a:lnTo>
                <a:close/>
              </a:path>
            </a:pathLst>
          </a:custGeom>
          <a:solidFill>
            <a:srgbClr val="181F37"/>
          </a:solidFill>
        </p:spPr>
        <p:txBody>
          <a:bodyPr wrap="square" lIns="0" tIns="0" rIns="0" bIns="0" rtlCol="0"/>
          <a:lstStyle/>
          <a:p>
            <a:endParaRPr/>
          </a:p>
        </p:txBody>
      </p:sp>
      <p:sp>
        <p:nvSpPr>
          <p:cNvPr id="23" name="object 48"/>
          <p:cNvSpPr txBox="1"/>
          <p:nvPr/>
        </p:nvSpPr>
        <p:spPr>
          <a:xfrm>
            <a:off x="6735571" y="3805808"/>
            <a:ext cx="1038860" cy="208279"/>
          </a:xfrm>
          <a:prstGeom prst="rect">
            <a:avLst/>
          </a:prstGeom>
        </p:spPr>
        <p:txBody>
          <a:bodyPr vert="horz" wrap="square" lIns="0" tIns="12700" rIns="0" bIns="0" rtlCol="0">
            <a:spAutoFit/>
          </a:bodyPr>
          <a:lstStyle/>
          <a:p>
            <a:pPr marL="12700">
              <a:lnSpc>
                <a:spcPct val="100000"/>
              </a:lnSpc>
              <a:spcBef>
                <a:spcPts val="100"/>
              </a:spcBef>
            </a:pPr>
            <a:r>
              <a:rPr sz="1200" spc="-35" dirty="0">
                <a:solidFill>
                  <a:srgbClr val="001F5F"/>
                </a:solidFill>
                <a:latin typeface="Tahoma"/>
                <a:cs typeface="Tahoma"/>
              </a:rPr>
              <a:t>Smoking</a:t>
            </a:r>
            <a:r>
              <a:rPr sz="1200" spc="-114" dirty="0">
                <a:solidFill>
                  <a:srgbClr val="001F5F"/>
                </a:solidFill>
                <a:latin typeface="Tahoma"/>
                <a:cs typeface="Tahoma"/>
              </a:rPr>
              <a:t> </a:t>
            </a:r>
            <a:r>
              <a:rPr sz="1200" spc="-10" dirty="0">
                <a:solidFill>
                  <a:srgbClr val="001F5F"/>
                </a:solidFill>
                <a:latin typeface="Tahoma"/>
                <a:cs typeface="Tahoma"/>
              </a:rPr>
              <a:t>Habits</a:t>
            </a:r>
            <a:endParaRPr sz="1200">
              <a:latin typeface="Tahoma"/>
              <a:cs typeface="Tahoma"/>
            </a:endParaRPr>
          </a:p>
        </p:txBody>
      </p:sp>
      <p:grpSp>
        <p:nvGrpSpPr>
          <p:cNvPr id="24" name="object 54"/>
          <p:cNvGrpSpPr/>
          <p:nvPr/>
        </p:nvGrpSpPr>
        <p:grpSpPr>
          <a:xfrm>
            <a:off x="7360729" y="4413503"/>
            <a:ext cx="1590040" cy="1382395"/>
            <a:chOff x="7360729" y="4413503"/>
            <a:chExt cx="1590040" cy="1382395"/>
          </a:xfrm>
        </p:grpSpPr>
        <p:sp>
          <p:nvSpPr>
            <p:cNvPr id="25" name="object 55"/>
            <p:cNvSpPr/>
            <p:nvPr/>
          </p:nvSpPr>
          <p:spPr>
            <a:xfrm>
              <a:off x="7975092" y="4413503"/>
              <a:ext cx="609600" cy="1382395"/>
            </a:xfrm>
            <a:custGeom>
              <a:avLst/>
              <a:gdLst/>
              <a:ahLst/>
              <a:cxnLst/>
              <a:rect l="l" t="t" r="r" b="b"/>
              <a:pathLst>
                <a:path w="609600" h="1382395">
                  <a:moveTo>
                    <a:pt x="0" y="1271016"/>
                  </a:moveTo>
                  <a:lnTo>
                    <a:pt x="0" y="1382268"/>
                  </a:lnTo>
                </a:path>
                <a:path w="609600" h="1382395">
                  <a:moveTo>
                    <a:pt x="0" y="0"/>
                  </a:moveTo>
                  <a:lnTo>
                    <a:pt x="0" y="1147572"/>
                  </a:lnTo>
                </a:path>
                <a:path w="609600" h="1382395">
                  <a:moveTo>
                    <a:pt x="609600" y="1271016"/>
                  </a:moveTo>
                  <a:lnTo>
                    <a:pt x="609600" y="1382268"/>
                  </a:lnTo>
                </a:path>
                <a:path w="609600" h="1382395">
                  <a:moveTo>
                    <a:pt x="609600" y="0"/>
                  </a:moveTo>
                  <a:lnTo>
                    <a:pt x="609600" y="1147572"/>
                  </a:lnTo>
                </a:path>
              </a:pathLst>
            </a:custGeom>
            <a:ln w="9525">
              <a:solidFill>
                <a:srgbClr val="D2D7EB"/>
              </a:solidFill>
            </a:ln>
          </p:spPr>
          <p:txBody>
            <a:bodyPr wrap="square" lIns="0" tIns="0" rIns="0" bIns="0" rtlCol="0"/>
            <a:lstStyle/>
            <a:p>
              <a:endParaRPr/>
            </a:p>
          </p:txBody>
        </p:sp>
        <p:sp>
          <p:nvSpPr>
            <p:cNvPr id="26" name="object 56"/>
            <p:cNvSpPr/>
            <p:nvPr/>
          </p:nvSpPr>
          <p:spPr>
            <a:xfrm>
              <a:off x="7365492" y="4524755"/>
              <a:ext cx="1584960" cy="1160145"/>
            </a:xfrm>
            <a:custGeom>
              <a:avLst/>
              <a:gdLst/>
              <a:ahLst/>
              <a:cxnLst/>
              <a:rect l="l" t="t" r="r" b="b"/>
              <a:pathLst>
                <a:path w="1584959" h="1160145">
                  <a:moveTo>
                    <a:pt x="426720" y="691896"/>
                  </a:moveTo>
                  <a:lnTo>
                    <a:pt x="0" y="691896"/>
                  </a:lnTo>
                  <a:lnTo>
                    <a:pt x="0" y="813816"/>
                  </a:lnTo>
                  <a:lnTo>
                    <a:pt x="426720" y="813816"/>
                  </a:lnTo>
                  <a:lnTo>
                    <a:pt x="426720" y="691896"/>
                  </a:lnTo>
                  <a:close/>
                </a:path>
                <a:path w="1584959" h="1160145">
                  <a:moveTo>
                    <a:pt x="457200" y="0"/>
                  </a:moveTo>
                  <a:lnTo>
                    <a:pt x="0" y="0"/>
                  </a:lnTo>
                  <a:lnTo>
                    <a:pt x="0" y="123444"/>
                  </a:lnTo>
                  <a:lnTo>
                    <a:pt x="457200" y="123444"/>
                  </a:lnTo>
                  <a:lnTo>
                    <a:pt x="457200" y="0"/>
                  </a:lnTo>
                  <a:close/>
                </a:path>
                <a:path w="1584959" h="1160145">
                  <a:moveTo>
                    <a:pt x="548640" y="345948"/>
                  </a:moveTo>
                  <a:lnTo>
                    <a:pt x="0" y="345948"/>
                  </a:lnTo>
                  <a:lnTo>
                    <a:pt x="0" y="467868"/>
                  </a:lnTo>
                  <a:lnTo>
                    <a:pt x="548640" y="467868"/>
                  </a:lnTo>
                  <a:lnTo>
                    <a:pt x="548640" y="345948"/>
                  </a:lnTo>
                  <a:close/>
                </a:path>
                <a:path w="1584959" h="1160145">
                  <a:moveTo>
                    <a:pt x="1584960" y="1036320"/>
                  </a:moveTo>
                  <a:lnTo>
                    <a:pt x="0" y="1036320"/>
                  </a:lnTo>
                  <a:lnTo>
                    <a:pt x="0" y="1159764"/>
                  </a:lnTo>
                  <a:lnTo>
                    <a:pt x="1584960" y="1159764"/>
                  </a:lnTo>
                  <a:lnTo>
                    <a:pt x="1584960" y="1036320"/>
                  </a:lnTo>
                  <a:close/>
                </a:path>
              </a:pathLst>
            </a:custGeom>
            <a:solidFill>
              <a:srgbClr val="4BB3E6"/>
            </a:solidFill>
          </p:spPr>
          <p:txBody>
            <a:bodyPr wrap="square" lIns="0" tIns="0" rIns="0" bIns="0" rtlCol="0"/>
            <a:lstStyle/>
            <a:p>
              <a:endParaRPr/>
            </a:p>
          </p:txBody>
        </p:sp>
        <p:sp>
          <p:nvSpPr>
            <p:cNvPr id="27" name="object 57"/>
            <p:cNvSpPr/>
            <p:nvPr/>
          </p:nvSpPr>
          <p:spPr>
            <a:xfrm>
              <a:off x="7365492" y="4413503"/>
              <a:ext cx="0" cy="1382395"/>
            </a:xfrm>
            <a:custGeom>
              <a:avLst/>
              <a:gdLst/>
              <a:ahLst/>
              <a:cxnLst/>
              <a:rect l="l" t="t" r="r" b="b"/>
              <a:pathLst>
                <a:path h="1382395">
                  <a:moveTo>
                    <a:pt x="0" y="1382268"/>
                  </a:moveTo>
                  <a:lnTo>
                    <a:pt x="0" y="0"/>
                  </a:lnTo>
                </a:path>
              </a:pathLst>
            </a:custGeom>
            <a:ln w="9525">
              <a:solidFill>
                <a:srgbClr val="D2D7EB"/>
              </a:solidFill>
            </a:ln>
          </p:spPr>
          <p:txBody>
            <a:bodyPr wrap="square" lIns="0" tIns="0" rIns="0" bIns="0" rtlCol="0"/>
            <a:lstStyle/>
            <a:p>
              <a:endParaRPr/>
            </a:p>
          </p:txBody>
        </p:sp>
      </p:grpSp>
      <p:sp>
        <p:nvSpPr>
          <p:cNvPr id="28" name="object 58"/>
          <p:cNvSpPr/>
          <p:nvPr/>
        </p:nvSpPr>
        <p:spPr>
          <a:xfrm>
            <a:off x="9194292" y="4413503"/>
            <a:ext cx="0" cy="1382395"/>
          </a:xfrm>
          <a:custGeom>
            <a:avLst/>
            <a:gdLst/>
            <a:ahLst/>
            <a:cxnLst/>
            <a:rect l="l" t="t" r="r" b="b"/>
            <a:pathLst>
              <a:path h="1382395">
                <a:moveTo>
                  <a:pt x="0" y="0"/>
                </a:moveTo>
                <a:lnTo>
                  <a:pt x="0" y="1382268"/>
                </a:lnTo>
              </a:path>
            </a:pathLst>
          </a:custGeom>
          <a:ln w="9525">
            <a:solidFill>
              <a:srgbClr val="D2D7EB"/>
            </a:solidFill>
          </a:ln>
        </p:spPr>
        <p:txBody>
          <a:bodyPr wrap="square" lIns="0" tIns="0" rIns="0" bIns="0" rtlCol="0"/>
          <a:lstStyle/>
          <a:p>
            <a:endParaRPr/>
          </a:p>
        </p:txBody>
      </p:sp>
      <p:sp>
        <p:nvSpPr>
          <p:cNvPr id="29" name="object 59"/>
          <p:cNvSpPr txBox="1"/>
          <p:nvPr/>
        </p:nvSpPr>
        <p:spPr>
          <a:xfrm>
            <a:off x="9013317" y="5516981"/>
            <a:ext cx="319405" cy="208279"/>
          </a:xfrm>
          <a:prstGeom prst="rect">
            <a:avLst/>
          </a:prstGeom>
        </p:spPr>
        <p:txBody>
          <a:bodyPr vert="horz" wrap="square" lIns="0" tIns="12700" rIns="0" bIns="0" rtlCol="0">
            <a:spAutoFit/>
          </a:bodyPr>
          <a:lstStyle/>
          <a:p>
            <a:pPr marL="12700">
              <a:lnSpc>
                <a:spcPct val="100000"/>
              </a:lnSpc>
              <a:spcBef>
                <a:spcPts val="100"/>
              </a:spcBef>
            </a:pPr>
            <a:r>
              <a:rPr sz="1200" spc="-45" dirty="0">
                <a:solidFill>
                  <a:srgbClr val="3A4A81"/>
                </a:solidFill>
                <a:latin typeface="Tahoma"/>
                <a:cs typeface="Tahoma"/>
              </a:rPr>
              <a:t>52%</a:t>
            </a:r>
            <a:endParaRPr sz="1200">
              <a:latin typeface="Tahoma"/>
              <a:cs typeface="Tahoma"/>
            </a:endParaRPr>
          </a:p>
        </p:txBody>
      </p:sp>
      <p:sp>
        <p:nvSpPr>
          <p:cNvPr id="30" name="object 60"/>
          <p:cNvSpPr txBox="1"/>
          <p:nvPr/>
        </p:nvSpPr>
        <p:spPr>
          <a:xfrm>
            <a:off x="7855077" y="5171694"/>
            <a:ext cx="319405" cy="208279"/>
          </a:xfrm>
          <a:prstGeom prst="rect">
            <a:avLst/>
          </a:prstGeom>
        </p:spPr>
        <p:txBody>
          <a:bodyPr vert="horz" wrap="square" lIns="0" tIns="12700" rIns="0" bIns="0" rtlCol="0">
            <a:spAutoFit/>
          </a:bodyPr>
          <a:lstStyle/>
          <a:p>
            <a:pPr marL="12700">
              <a:lnSpc>
                <a:spcPct val="100000"/>
              </a:lnSpc>
              <a:spcBef>
                <a:spcPts val="100"/>
              </a:spcBef>
            </a:pPr>
            <a:r>
              <a:rPr sz="1200" spc="-45" dirty="0">
                <a:solidFill>
                  <a:srgbClr val="3A4A81"/>
                </a:solidFill>
                <a:latin typeface="Tahoma"/>
                <a:cs typeface="Tahoma"/>
              </a:rPr>
              <a:t>14%</a:t>
            </a:r>
            <a:endParaRPr sz="1200">
              <a:latin typeface="Tahoma"/>
              <a:cs typeface="Tahoma"/>
            </a:endParaRPr>
          </a:p>
        </p:txBody>
      </p:sp>
      <p:sp>
        <p:nvSpPr>
          <p:cNvPr id="31" name="object 61"/>
          <p:cNvSpPr txBox="1"/>
          <p:nvPr/>
        </p:nvSpPr>
        <p:spPr>
          <a:xfrm>
            <a:off x="7976996" y="4825695"/>
            <a:ext cx="319405" cy="208915"/>
          </a:xfrm>
          <a:prstGeom prst="rect">
            <a:avLst/>
          </a:prstGeom>
        </p:spPr>
        <p:txBody>
          <a:bodyPr vert="horz" wrap="square" lIns="0" tIns="12700" rIns="0" bIns="0" rtlCol="0">
            <a:spAutoFit/>
          </a:bodyPr>
          <a:lstStyle/>
          <a:p>
            <a:pPr marL="12700">
              <a:lnSpc>
                <a:spcPct val="100000"/>
              </a:lnSpc>
              <a:spcBef>
                <a:spcPts val="100"/>
              </a:spcBef>
            </a:pPr>
            <a:r>
              <a:rPr sz="1200" spc="-45" dirty="0">
                <a:solidFill>
                  <a:srgbClr val="3A4A81"/>
                </a:solidFill>
                <a:latin typeface="Tahoma"/>
                <a:cs typeface="Tahoma"/>
              </a:rPr>
              <a:t>18%</a:t>
            </a:r>
            <a:endParaRPr sz="1200">
              <a:latin typeface="Tahoma"/>
              <a:cs typeface="Tahoma"/>
            </a:endParaRPr>
          </a:p>
        </p:txBody>
      </p:sp>
      <p:sp>
        <p:nvSpPr>
          <p:cNvPr id="32" name="object 62"/>
          <p:cNvSpPr txBox="1"/>
          <p:nvPr/>
        </p:nvSpPr>
        <p:spPr>
          <a:xfrm>
            <a:off x="7885556" y="4480686"/>
            <a:ext cx="319405" cy="208279"/>
          </a:xfrm>
          <a:prstGeom prst="rect">
            <a:avLst/>
          </a:prstGeom>
        </p:spPr>
        <p:txBody>
          <a:bodyPr vert="horz" wrap="square" lIns="0" tIns="12700" rIns="0" bIns="0" rtlCol="0">
            <a:spAutoFit/>
          </a:bodyPr>
          <a:lstStyle/>
          <a:p>
            <a:pPr marL="12700">
              <a:lnSpc>
                <a:spcPct val="100000"/>
              </a:lnSpc>
              <a:spcBef>
                <a:spcPts val="100"/>
              </a:spcBef>
            </a:pPr>
            <a:r>
              <a:rPr sz="1200" spc="-45" dirty="0">
                <a:solidFill>
                  <a:srgbClr val="3A4A81"/>
                </a:solidFill>
                <a:latin typeface="Tahoma"/>
                <a:cs typeface="Tahoma"/>
              </a:rPr>
              <a:t>15%</a:t>
            </a:r>
            <a:endParaRPr sz="1200">
              <a:latin typeface="Tahoma"/>
              <a:cs typeface="Tahoma"/>
            </a:endParaRPr>
          </a:p>
        </p:txBody>
      </p:sp>
      <p:sp>
        <p:nvSpPr>
          <p:cNvPr id="33" name="object 63"/>
          <p:cNvSpPr txBox="1"/>
          <p:nvPr/>
        </p:nvSpPr>
        <p:spPr>
          <a:xfrm>
            <a:off x="7250683" y="5880912"/>
            <a:ext cx="231140" cy="208279"/>
          </a:xfrm>
          <a:prstGeom prst="rect">
            <a:avLst/>
          </a:prstGeom>
        </p:spPr>
        <p:txBody>
          <a:bodyPr vert="horz" wrap="square" lIns="0" tIns="12700" rIns="0" bIns="0" rtlCol="0">
            <a:spAutoFit/>
          </a:bodyPr>
          <a:lstStyle/>
          <a:p>
            <a:pPr marL="12700">
              <a:lnSpc>
                <a:spcPct val="100000"/>
              </a:lnSpc>
              <a:spcBef>
                <a:spcPts val="100"/>
              </a:spcBef>
            </a:pPr>
            <a:r>
              <a:rPr sz="1200" spc="-85" dirty="0">
                <a:solidFill>
                  <a:srgbClr val="475C9E"/>
                </a:solidFill>
                <a:latin typeface="Tahoma"/>
                <a:cs typeface="Tahoma"/>
              </a:rPr>
              <a:t>0%</a:t>
            </a:r>
            <a:endParaRPr sz="1200">
              <a:latin typeface="Tahoma"/>
              <a:cs typeface="Tahoma"/>
            </a:endParaRPr>
          </a:p>
        </p:txBody>
      </p:sp>
      <p:sp>
        <p:nvSpPr>
          <p:cNvPr id="34" name="object 64"/>
          <p:cNvSpPr txBox="1"/>
          <p:nvPr/>
        </p:nvSpPr>
        <p:spPr>
          <a:xfrm>
            <a:off x="7816342" y="5880912"/>
            <a:ext cx="1538605" cy="208279"/>
          </a:xfrm>
          <a:prstGeom prst="rect">
            <a:avLst/>
          </a:prstGeom>
        </p:spPr>
        <p:txBody>
          <a:bodyPr vert="horz" wrap="square" lIns="0" tIns="12700" rIns="0" bIns="0" rtlCol="0">
            <a:spAutoFit/>
          </a:bodyPr>
          <a:lstStyle/>
          <a:p>
            <a:pPr marL="12700">
              <a:lnSpc>
                <a:spcPct val="100000"/>
              </a:lnSpc>
              <a:spcBef>
                <a:spcPts val="100"/>
              </a:spcBef>
              <a:tabLst>
                <a:tab pos="621665" algn="l"/>
                <a:tab pos="1231265" algn="l"/>
              </a:tabLst>
            </a:pPr>
            <a:r>
              <a:rPr sz="1200" spc="-25" dirty="0">
                <a:solidFill>
                  <a:srgbClr val="475C9E"/>
                </a:solidFill>
                <a:latin typeface="Tahoma"/>
                <a:cs typeface="Tahoma"/>
              </a:rPr>
              <a:t>20%</a:t>
            </a:r>
            <a:r>
              <a:rPr sz="1200" dirty="0">
                <a:solidFill>
                  <a:srgbClr val="475C9E"/>
                </a:solidFill>
                <a:latin typeface="Tahoma"/>
                <a:cs typeface="Tahoma"/>
              </a:rPr>
              <a:t>	</a:t>
            </a:r>
            <a:r>
              <a:rPr sz="1200" spc="-25" dirty="0">
                <a:solidFill>
                  <a:srgbClr val="475C9E"/>
                </a:solidFill>
                <a:latin typeface="Tahoma"/>
                <a:cs typeface="Tahoma"/>
              </a:rPr>
              <a:t>40%</a:t>
            </a:r>
            <a:r>
              <a:rPr sz="1200" dirty="0">
                <a:solidFill>
                  <a:srgbClr val="475C9E"/>
                </a:solidFill>
                <a:latin typeface="Tahoma"/>
                <a:cs typeface="Tahoma"/>
              </a:rPr>
              <a:t>	</a:t>
            </a:r>
            <a:r>
              <a:rPr sz="1200" spc="-35" dirty="0">
                <a:solidFill>
                  <a:srgbClr val="475C9E"/>
                </a:solidFill>
                <a:latin typeface="Tahoma"/>
                <a:cs typeface="Tahoma"/>
              </a:rPr>
              <a:t>60%</a:t>
            </a:r>
            <a:endParaRPr sz="1200">
              <a:latin typeface="Tahoma"/>
              <a:cs typeface="Tahoma"/>
            </a:endParaRPr>
          </a:p>
        </p:txBody>
      </p:sp>
      <p:sp>
        <p:nvSpPr>
          <p:cNvPr id="35" name="object 65"/>
          <p:cNvSpPr txBox="1"/>
          <p:nvPr/>
        </p:nvSpPr>
        <p:spPr>
          <a:xfrm>
            <a:off x="6407911" y="5517286"/>
            <a:ext cx="814069" cy="193675"/>
          </a:xfrm>
          <a:prstGeom prst="rect">
            <a:avLst/>
          </a:prstGeom>
        </p:spPr>
        <p:txBody>
          <a:bodyPr vert="horz" wrap="square" lIns="0" tIns="12700" rIns="0" bIns="0" rtlCol="0">
            <a:spAutoFit/>
          </a:bodyPr>
          <a:lstStyle/>
          <a:p>
            <a:pPr marL="12700">
              <a:lnSpc>
                <a:spcPct val="100000"/>
              </a:lnSpc>
              <a:spcBef>
                <a:spcPts val="100"/>
              </a:spcBef>
            </a:pPr>
            <a:r>
              <a:rPr sz="1100" spc="-90" dirty="0">
                <a:solidFill>
                  <a:srgbClr val="475C9E"/>
                </a:solidFill>
                <a:latin typeface="Tahoma"/>
                <a:cs typeface="Tahoma"/>
              </a:rPr>
              <a:t>I</a:t>
            </a:r>
            <a:r>
              <a:rPr sz="1100" spc="-140" dirty="0">
                <a:solidFill>
                  <a:srgbClr val="475C9E"/>
                </a:solidFill>
                <a:latin typeface="Tahoma"/>
                <a:cs typeface="Tahoma"/>
              </a:rPr>
              <a:t> </a:t>
            </a:r>
            <a:r>
              <a:rPr sz="1100" dirty="0">
                <a:solidFill>
                  <a:srgbClr val="475C9E"/>
                </a:solidFill>
                <a:latin typeface="Tahoma"/>
                <a:cs typeface="Tahoma"/>
              </a:rPr>
              <a:t>smoke</a:t>
            </a:r>
            <a:r>
              <a:rPr sz="1100" spc="-35" dirty="0">
                <a:solidFill>
                  <a:srgbClr val="475C9E"/>
                </a:solidFill>
                <a:latin typeface="Tahoma"/>
                <a:cs typeface="Tahoma"/>
              </a:rPr>
              <a:t> </a:t>
            </a:r>
            <a:r>
              <a:rPr sz="1100" spc="-10" dirty="0">
                <a:solidFill>
                  <a:srgbClr val="475C9E"/>
                </a:solidFill>
                <a:latin typeface="Tahoma"/>
                <a:cs typeface="Tahoma"/>
              </a:rPr>
              <a:t>daily</a:t>
            </a:r>
            <a:endParaRPr sz="1100">
              <a:latin typeface="Tahoma"/>
              <a:cs typeface="Tahoma"/>
            </a:endParaRPr>
          </a:p>
        </p:txBody>
      </p:sp>
      <p:sp>
        <p:nvSpPr>
          <p:cNvPr id="36" name="object 66"/>
          <p:cNvSpPr txBox="1"/>
          <p:nvPr/>
        </p:nvSpPr>
        <p:spPr>
          <a:xfrm>
            <a:off x="5969253" y="5171947"/>
            <a:ext cx="1278890" cy="193675"/>
          </a:xfrm>
          <a:prstGeom prst="rect">
            <a:avLst/>
          </a:prstGeom>
        </p:spPr>
        <p:txBody>
          <a:bodyPr vert="horz" wrap="square" lIns="0" tIns="12700" rIns="0" bIns="0" rtlCol="0">
            <a:spAutoFit/>
          </a:bodyPr>
          <a:lstStyle/>
          <a:p>
            <a:pPr marL="12700">
              <a:lnSpc>
                <a:spcPct val="100000"/>
              </a:lnSpc>
              <a:spcBef>
                <a:spcPts val="100"/>
              </a:spcBef>
            </a:pPr>
            <a:r>
              <a:rPr sz="1100" spc="-90" dirty="0">
                <a:solidFill>
                  <a:srgbClr val="475C9E"/>
                </a:solidFill>
                <a:latin typeface="Tahoma"/>
                <a:cs typeface="Tahoma"/>
              </a:rPr>
              <a:t>I</a:t>
            </a:r>
            <a:r>
              <a:rPr sz="1100" spc="-140" dirty="0">
                <a:solidFill>
                  <a:srgbClr val="475C9E"/>
                </a:solidFill>
                <a:latin typeface="Tahoma"/>
                <a:cs typeface="Tahoma"/>
              </a:rPr>
              <a:t> </a:t>
            </a:r>
            <a:r>
              <a:rPr sz="1100" dirty="0">
                <a:solidFill>
                  <a:srgbClr val="475C9E"/>
                </a:solidFill>
                <a:latin typeface="Tahoma"/>
                <a:cs typeface="Tahoma"/>
              </a:rPr>
              <a:t>smoke</a:t>
            </a:r>
            <a:r>
              <a:rPr sz="1100" spc="185" dirty="0">
                <a:solidFill>
                  <a:srgbClr val="475C9E"/>
                </a:solidFill>
                <a:latin typeface="Tahoma"/>
                <a:cs typeface="Tahoma"/>
              </a:rPr>
              <a:t> </a:t>
            </a:r>
            <a:r>
              <a:rPr sz="1100" spc="-10" dirty="0">
                <a:solidFill>
                  <a:srgbClr val="475C9E"/>
                </a:solidFill>
                <a:latin typeface="Tahoma"/>
                <a:cs typeface="Tahoma"/>
              </a:rPr>
              <a:t>occasionally</a:t>
            </a:r>
            <a:endParaRPr sz="1100">
              <a:latin typeface="Tahoma"/>
              <a:cs typeface="Tahoma"/>
            </a:endParaRPr>
          </a:p>
        </p:txBody>
      </p:sp>
      <p:sp>
        <p:nvSpPr>
          <p:cNvPr id="37" name="object 67"/>
          <p:cNvSpPr txBox="1"/>
          <p:nvPr/>
        </p:nvSpPr>
        <p:spPr>
          <a:xfrm>
            <a:off x="5970270" y="4826634"/>
            <a:ext cx="1278890" cy="193675"/>
          </a:xfrm>
          <a:prstGeom prst="rect">
            <a:avLst/>
          </a:prstGeom>
        </p:spPr>
        <p:txBody>
          <a:bodyPr vert="horz" wrap="square" lIns="0" tIns="12700" rIns="0" bIns="0" rtlCol="0">
            <a:spAutoFit/>
          </a:bodyPr>
          <a:lstStyle/>
          <a:p>
            <a:pPr marL="12700">
              <a:lnSpc>
                <a:spcPct val="100000"/>
              </a:lnSpc>
              <a:spcBef>
                <a:spcPts val="100"/>
              </a:spcBef>
            </a:pPr>
            <a:r>
              <a:rPr sz="1100" spc="-90" dirty="0">
                <a:solidFill>
                  <a:srgbClr val="475C9E"/>
                </a:solidFill>
                <a:latin typeface="Tahoma"/>
                <a:cs typeface="Tahoma"/>
              </a:rPr>
              <a:t>I</a:t>
            </a:r>
            <a:r>
              <a:rPr sz="1100" spc="-125" dirty="0">
                <a:solidFill>
                  <a:srgbClr val="475C9E"/>
                </a:solidFill>
                <a:latin typeface="Tahoma"/>
                <a:cs typeface="Tahoma"/>
              </a:rPr>
              <a:t> </a:t>
            </a:r>
            <a:r>
              <a:rPr sz="1100" spc="-55" dirty="0">
                <a:solidFill>
                  <a:srgbClr val="475C9E"/>
                </a:solidFill>
                <a:latin typeface="Tahoma"/>
                <a:cs typeface="Tahoma"/>
              </a:rPr>
              <a:t>am</a:t>
            </a:r>
            <a:r>
              <a:rPr sz="1100" spc="-125" dirty="0">
                <a:solidFill>
                  <a:srgbClr val="475C9E"/>
                </a:solidFill>
                <a:latin typeface="Tahoma"/>
                <a:cs typeface="Tahoma"/>
              </a:rPr>
              <a:t> </a:t>
            </a:r>
            <a:r>
              <a:rPr sz="1100" spc="-50" dirty="0">
                <a:solidFill>
                  <a:srgbClr val="475C9E"/>
                </a:solidFill>
                <a:latin typeface="Tahoma"/>
                <a:cs typeface="Tahoma"/>
              </a:rPr>
              <a:t>a</a:t>
            </a:r>
            <a:r>
              <a:rPr sz="1100" spc="-110" dirty="0">
                <a:solidFill>
                  <a:srgbClr val="475C9E"/>
                </a:solidFill>
                <a:latin typeface="Tahoma"/>
                <a:cs typeface="Tahoma"/>
              </a:rPr>
              <a:t> </a:t>
            </a:r>
            <a:r>
              <a:rPr sz="1100" spc="-10" dirty="0">
                <a:solidFill>
                  <a:srgbClr val="475C9E"/>
                </a:solidFill>
                <a:latin typeface="Tahoma"/>
                <a:cs typeface="Tahoma"/>
              </a:rPr>
              <a:t>former</a:t>
            </a:r>
            <a:r>
              <a:rPr sz="1100" spc="-120" dirty="0">
                <a:solidFill>
                  <a:srgbClr val="475C9E"/>
                </a:solidFill>
                <a:latin typeface="Tahoma"/>
                <a:cs typeface="Tahoma"/>
              </a:rPr>
              <a:t> </a:t>
            </a:r>
            <a:r>
              <a:rPr sz="1100" spc="-10" dirty="0">
                <a:solidFill>
                  <a:srgbClr val="475C9E"/>
                </a:solidFill>
                <a:latin typeface="Tahoma"/>
                <a:cs typeface="Tahoma"/>
              </a:rPr>
              <a:t>smoker</a:t>
            </a:r>
            <a:endParaRPr sz="1100">
              <a:latin typeface="Tahoma"/>
              <a:cs typeface="Tahoma"/>
            </a:endParaRPr>
          </a:p>
        </p:txBody>
      </p:sp>
      <p:sp>
        <p:nvSpPr>
          <p:cNvPr id="38" name="object 68"/>
          <p:cNvSpPr txBox="1"/>
          <p:nvPr/>
        </p:nvSpPr>
        <p:spPr>
          <a:xfrm>
            <a:off x="5758941" y="4480636"/>
            <a:ext cx="1462405" cy="194310"/>
          </a:xfrm>
          <a:prstGeom prst="rect">
            <a:avLst/>
          </a:prstGeom>
        </p:spPr>
        <p:txBody>
          <a:bodyPr vert="horz" wrap="square" lIns="0" tIns="13335" rIns="0" bIns="0" rtlCol="0">
            <a:spAutoFit/>
          </a:bodyPr>
          <a:lstStyle/>
          <a:p>
            <a:pPr marL="12700">
              <a:lnSpc>
                <a:spcPct val="100000"/>
              </a:lnSpc>
              <a:spcBef>
                <a:spcPts val="105"/>
              </a:spcBef>
            </a:pPr>
            <a:r>
              <a:rPr sz="1100" spc="-90" dirty="0">
                <a:solidFill>
                  <a:srgbClr val="475C9E"/>
                </a:solidFill>
                <a:latin typeface="Tahoma"/>
                <a:cs typeface="Tahoma"/>
              </a:rPr>
              <a:t>I</a:t>
            </a:r>
            <a:r>
              <a:rPr sz="1100" spc="-135" dirty="0">
                <a:solidFill>
                  <a:srgbClr val="475C9E"/>
                </a:solidFill>
                <a:latin typeface="Tahoma"/>
                <a:cs typeface="Tahoma"/>
              </a:rPr>
              <a:t> </a:t>
            </a:r>
            <a:r>
              <a:rPr sz="1100" spc="-10" dirty="0">
                <a:solidFill>
                  <a:srgbClr val="475C9E"/>
                </a:solidFill>
                <a:latin typeface="Tahoma"/>
                <a:cs typeface="Tahoma"/>
              </a:rPr>
              <a:t>do</a:t>
            </a:r>
            <a:r>
              <a:rPr sz="1100" spc="-135" dirty="0">
                <a:solidFill>
                  <a:srgbClr val="475C9E"/>
                </a:solidFill>
                <a:latin typeface="Tahoma"/>
                <a:cs typeface="Tahoma"/>
              </a:rPr>
              <a:t> </a:t>
            </a:r>
            <a:r>
              <a:rPr sz="1100" dirty="0">
                <a:solidFill>
                  <a:srgbClr val="475C9E"/>
                </a:solidFill>
                <a:latin typeface="Tahoma"/>
                <a:cs typeface="Tahoma"/>
              </a:rPr>
              <a:t>not</a:t>
            </a:r>
            <a:r>
              <a:rPr sz="1100" spc="-130" dirty="0">
                <a:solidFill>
                  <a:srgbClr val="475C9E"/>
                </a:solidFill>
                <a:latin typeface="Tahoma"/>
                <a:cs typeface="Tahoma"/>
              </a:rPr>
              <a:t> </a:t>
            </a:r>
            <a:r>
              <a:rPr sz="1100" dirty="0">
                <a:solidFill>
                  <a:srgbClr val="475C9E"/>
                </a:solidFill>
                <a:latin typeface="Tahoma"/>
                <a:cs typeface="Tahoma"/>
              </a:rPr>
              <a:t>currently</a:t>
            </a:r>
            <a:r>
              <a:rPr sz="1100" spc="-135" dirty="0">
                <a:solidFill>
                  <a:srgbClr val="475C9E"/>
                </a:solidFill>
                <a:latin typeface="Tahoma"/>
                <a:cs typeface="Tahoma"/>
              </a:rPr>
              <a:t> </a:t>
            </a:r>
            <a:r>
              <a:rPr sz="1100" spc="-20" dirty="0">
                <a:solidFill>
                  <a:srgbClr val="475C9E"/>
                </a:solidFill>
                <a:latin typeface="Tahoma"/>
                <a:cs typeface="Tahoma"/>
              </a:rPr>
              <a:t>smoke</a:t>
            </a:r>
            <a:endParaRPr sz="1100">
              <a:latin typeface="Tahoma"/>
              <a:cs typeface="Tahoma"/>
            </a:endParaRPr>
          </a:p>
        </p:txBody>
      </p:sp>
      <p:grpSp>
        <p:nvGrpSpPr>
          <p:cNvPr id="39" name="object 12"/>
          <p:cNvGrpSpPr/>
          <p:nvPr/>
        </p:nvGrpSpPr>
        <p:grpSpPr>
          <a:xfrm>
            <a:off x="9952101" y="1499997"/>
            <a:ext cx="1061720" cy="1165225"/>
            <a:chOff x="9952101" y="1499997"/>
            <a:chExt cx="1061720" cy="1165225"/>
          </a:xfrm>
        </p:grpSpPr>
        <p:sp>
          <p:nvSpPr>
            <p:cNvPr id="40" name="object 13"/>
            <p:cNvSpPr/>
            <p:nvPr/>
          </p:nvSpPr>
          <p:spPr>
            <a:xfrm>
              <a:off x="9961626" y="2141981"/>
              <a:ext cx="1042669" cy="513715"/>
            </a:xfrm>
            <a:custGeom>
              <a:avLst/>
              <a:gdLst/>
              <a:ahLst/>
              <a:cxnLst/>
              <a:rect l="l" t="t" r="r" b="b"/>
              <a:pathLst>
                <a:path w="1042670" h="513714">
                  <a:moveTo>
                    <a:pt x="1042416" y="0"/>
                  </a:moveTo>
                  <a:lnTo>
                    <a:pt x="0" y="0"/>
                  </a:lnTo>
                  <a:lnTo>
                    <a:pt x="0" y="513588"/>
                  </a:lnTo>
                  <a:lnTo>
                    <a:pt x="1042416" y="513588"/>
                  </a:lnTo>
                  <a:lnTo>
                    <a:pt x="1042416" y="0"/>
                  </a:lnTo>
                  <a:close/>
                </a:path>
              </a:pathLst>
            </a:custGeom>
            <a:solidFill>
              <a:srgbClr val="3C3CC1"/>
            </a:solidFill>
          </p:spPr>
          <p:txBody>
            <a:bodyPr wrap="square" lIns="0" tIns="0" rIns="0" bIns="0" rtlCol="0"/>
            <a:lstStyle/>
            <a:p>
              <a:endParaRPr/>
            </a:p>
          </p:txBody>
        </p:sp>
        <p:sp>
          <p:nvSpPr>
            <p:cNvPr id="41" name="object 14"/>
            <p:cNvSpPr/>
            <p:nvPr/>
          </p:nvSpPr>
          <p:spPr>
            <a:xfrm>
              <a:off x="9961626" y="2141981"/>
              <a:ext cx="1042669" cy="513715"/>
            </a:xfrm>
            <a:custGeom>
              <a:avLst/>
              <a:gdLst/>
              <a:ahLst/>
              <a:cxnLst/>
              <a:rect l="l" t="t" r="r" b="b"/>
              <a:pathLst>
                <a:path w="1042670" h="513714">
                  <a:moveTo>
                    <a:pt x="0" y="513588"/>
                  </a:moveTo>
                  <a:lnTo>
                    <a:pt x="1042416" y="513588"/>
                  </a:lnTo>
                  <a:lnTo>
                    <a:pt x="1042416" y="0"/>
                  </a:lnTo>
                  <a:lnTo>
                    <a:pt x="0" y="0"/>
                  </a:lnTo>
                  <a:lnTo>
                    <a:pt x="0" y="513588"/>
                  </a:lnTo>
                  <a:close/>
                </a:path>
              </a:pathLst>
            </a:custGeom>
            <a:ln w="19050">
              <a:solidFill>
                <a:srgbClr val="FFFFFF"/>
              </a:solidFill>
            </a:ln>
          </p:spPr>
          <p:txBody>
            <a:bodyPr wrap="square" lIns="0" tIns="0" rIns="0" bIns="0" rtlCol="0"/>
            <a:lstStyle/>
            <a:p>
              <a:endParaRPr/>
            </a:p>
          </p:txBody>
        </p:sp>
        <p:sp>
          <p:nvSpPr>
            <p:cNvPr id="42" name="object 15"/>
            <p:cNvSpPr/>
            <p:nvPr/>
          </p:nvSpPr>
          <p:spPr>
            <a:xfrm>
              <a:off x="9961626" y="1806702"/>
              <a:ext cx="1042669" cy="335280"/>
            </a:xfrm>
            <a:custGeom>
              <a:avLst/>
              <a:gdLst/>
              <a:ahLst/>
              <a:cxnLst/>
              <a:rect l="l" t="t" r="r" b="b"/>
              <a:pathLst>
                <a:path w="1042670" h="335280">
                  <a:moveTo>
                    <a:pt x="1042416" y="0"/>
                  </a:moveTo>
                  <a:lnTo>
                    <a:pt x="0" y="0"/>
                  </a:lnTo>
                  <a:lnTo>
                    <a:pt x="0" y="335279"/>
                  </a:lnTo>
                  <a:lnTo>
                    <a:pt x="1042416" y="335279"/>
                  </a:lnTo>
                  <a:lnTo>
                    <a:pt x="1042416" y="0"/>
                  </a:lnTo>
                  <a:close/>
                </a:path>
              </a:pathLst>
            </a:custGeom>
            <a:solidFill>
              <a:srgbClr val="F65056"/>
            </a:solidFill>
          </p:spPr>
          <p:txBody>
            <a:bodyPr wrap="square" lIns="0" tIns="0" rIns="0" bIns="0" rtlCol="0"/>
            <a:lstStyle/>
            <a:p>
              <a:endParaRPr/>
            </a:p>
          </p:txBody>
        </p:sp>
        <p:sp>
          <p:nvSpPr>
            <p:cNvPr id="43" name="object 16"/>
            <p:cNvSpPr/>
            <p:nvPr/>
          </p:nvSpPr>
          <p:spPr>
            <a:xfrm>
              <a:off x="9961626" y="1806702"/>
              <a:ext cx="1042669" cy="335280"/>
            </a:xfrm>
            <a:custGeom>
              <a:avLst/>
              <a:gdLst/>
              <a:ahLst/>
              <a:cxnLst/>
              <a:rect l="l" t="t" r="r" b="b"/>
              <a:pathLst>
                <a:path w="1042670" h="335280">
                  <a:moveTo>
                    <a:pt x="0" y="335279"/>
                  </a:moveTo>
                  <a:lnTo>
                    <a:pt x="1042416" y="335279"/>
                  </a:lnTo>
                  <a:lnTo>
                    <a:pt x="1042416" y="0"/>
                  </a:lnTo>
                  <a:lnTo>
                    <a:pt x="0" y="0"/>
                  </a:lnTo>
                  <a:lnTo>
                    <a:pt x="0" y="335279"/>
                  </a:lnTo>
                  <a:close/>
                </a:path>
              </a:pathLst>
            </a:custGeom>
            <a:ln w="19050">
              <a:solidFill>
                <a:srgbClr val="FFFFFF"/>
              </a:solidFill>
            </a:ln>
          </p:spPr>
          <p:txBody>
            <a:bodyPr wrap="square" lIns="0" tIns="0" rIns="0" bIns="0" rtlCol="0"/>
            <a:lstStyle/>
            <a:p>
              <a:endParaRPr/>
            </a:p>
          </p:txBody>
        </p:sp>
        <p:sp>
          <p:nvSpPr>
            <p:cNvPr id="44" name="object 17"/>
            <p:cNvSpPr/>
            <p:nvPr/>
          </p:nvSpPr>
          <p:spPr>
            <a:xfrm>
              <a:off x="9961626" y="1648206"/>
              <a:ext cx="1042669" cy="158750"/>
            </a:xfrm>
            <a:custGeom>
              <a:avLst/>
              <a:gdLst/>
              <a:ahLst/>
              <a:cxnLst/>
              <a:rect l="l" t="t" r="r" b="b"/>
              <a:pathLst>
                <a:path w="1042670" h="158750">
                  <a:moveTo>
                    <a:pt x="1042416" y="0"/>
                  </a:moveTo>
                  <a:lnTo>
                    <a:pt x="0" y="0"/>
                  </a:lnTo>
                  <a:lnTo>
                    <a:pt x="0" y="158496"/>
                  </a:lnTo>
                  <a:lnTo>
                    <a:pt x="1042416" y="158496"/>
                  </a:lnTo>
                  <a:lnTo>
                    <a:pt x="1042416" y="0"/>
                  </a:lnTo>
                  <a:close/>
                </a:path>
              </a:pathLst>
            </a:custGeom>
            <a:solidFill>
              <a:srgbClr val="7456AD"/>
            </a:solidFill>
          </p:spPr>
          <p:txBody>
            <a:bodyPr wrap="square" lIns="0" tIns="0" rIns="0" bIns="0" rtlCol="0"/>
            <a:lstStyle/>
            <a:p>
              <a:endParaRPr/>
            </a:p>
          </p:txBody>
        </p:sp>
        <p:sp>
          <p:nvSpPr>
            <p:cNvPr id="45" name="object 18"/>
            <p:cNvSpPr/>
            <p:nvPr/>
          </p:nvSpPr>
          <p:spPr>
            <a:xfrm>
              <a:off x="9961626" y="1648206"/>
              <a:ext cx="1042669" cy="158750"/>
            </a:xfrm>
            <a:custGeom>
              <a:avLst/>
              <a:gdLst/>
              <a:ahLst/>
              <a:cxnLst/>
              <a:rect l="l" t="t" r="r" b="b"/>
              <a:pathLst>
                <a:path w="1042670" h="158750">
                  <a:moveTo>
                    <a:pt x="0" y="158496"/>
                  </a:moveTo>
                  <a:lnTo>
                    <a:pt x="1042416" y="158496"/>
                  </a:lnTo>
                  <a:lnTo>
                    <a:pt x="1042416" y="0"/>
                  </a:lnTo>
                  <a:lnTo>
                    <a:pt x="0" y="0"/>
                  </a:lnTo>
                  <a:lnTo>
                    <a:pt x="0" y="158496"/>
                  </a:lnTo>
                  <a:close/>
                </a:path>
              </a:pathLst>
            </a:custGeom>
            <a:ln w="19049">
              <a:solidFill>
                <a:srgbClr val="FFFFFF"/>
              </a:solidFill>
            </a:ln>
          </p:spPr>
          <p:txBody>
            <a:bodyPr wrap="square" lIns="0" tIns="0" rIns="0" bIns="0" rtlCol="0"/>
            <a:lstStyle/>
            <a:p>
              <a:endParaRPr/>
            </a:p>
          </p:txBody>
        </p:sp>
        <p:sp>
          <p:nvSpPr>
            <p:cNvPr id="46" name="object 19"/>
            <p:cNvSpPr/>
            <p:nvPr/>
          </p:nvSpPr>
          <p:spPr>
            <a:xfrm>
              <a:off x="9961626" y="1509522"/>
              <a:ext cx="1042669" cy="139065"/>
            </a:xfrm>
            <a:custGeom>
              <a:avLst/>
              <a:gdLst/>
              <a:ahLst/>
              <a:cxnLst/>
              <a:rect l="l" t="t" r="r" b="b"/>
              <a:pathLst>
                <a:path w="1042670" h="139064">
                  <a:moveTo>
                    <a:pt x="1042416" y="0"/>
                  </a:moveTo>
                  <a:lnTo>
                    <a:pt x="0" y="0"/>
                  </a:lnTo>
                  <a:lnTo>
                    <a:pt x="0" y="138684"/>
                  </a:lnTo>
                  <a:lnTo>
                    <a:pt x="1042416" y="138684"/>
                  </a:lnTo>
                  <a:lnTo>
                    <a:pt x="1042416" y="0"/>
                  </a:lnTo>
                  <a:close/>
                </a:path>
              </a:pathLst>
            </a:custGeom>
            <a:solidFill>
              <a:srgbClr val="41ECCC"/>
            </a:solidFill>
          </p:spPr>
          <p:txBody>
            <a:bodyPr wrap="square" lIns="0" tIns="0" rIns="0" bIns="0" rtlCol="0"/>
            <a:lstStyle/>
            <a:p>
              <a:endParaRPr/>
            </a:p>
          </p:txBody>
        </p:sp>
        <p:sp>
          <p:nvSpPr>
            <p:cNvPr id="47" name="object 20"/>
            <p:cNvSpPr/>
            <p:nvPr/>
          </p:nvSpPr>
          <p:spPr>
            <a:xfrm>
              <a:off x="9961626" y="1509522"/>
              <a:ext cx="1042669" cy="139065"/>
            </a:xfrm>
            <a:custGeom>
              <a:avLst/>
              <a:gdLst/>
              <a:ahLst/>
              <a:cxnLst/>
              <a:rect l="l" t="t" r="r" b="b"/>
              <a:pathLst>
                <a:path w="1042670" h="139064">
                  <a:moveTo>
                    <a:pt x="0" y="138684"/>
                  </a:moveTo>
                  <a:lnTo>
                    <a:pt x="1042416" y="138684"/>
                  </a:lnTo>
                  <a:lnTo>
                    <a:pt x="1042416" y="0"/>
                  </a:lnTo>
                  <a:lnTo>
                    <a:pt x="0" y="0"/>
                  </a:lnTo>
                  <a:lnTo>
                    <a:pt x="0" y="138684"/>
                  </a:lnTo>
                  <a:close/>
                </a:path>
              </a:pathLst>
            </a:custGeom>
            <a:ln w="19050">
              <a:solidFill>
                <a:srgbClr val="FFFFFF"/>
              </a:solidFill>
            </a:ln>
          </p:spPr>
          <p:txBody>
            <a:bodyPr wrap="square" lIns="0" tIns="0" rIns="0" bIns="0" rtlCol="0"/>
            <a:lstStyle/>
            <a:p>
              <a:endParaRPr/>
            </a:p>
          </p:txBody>
        </p:sp>
      </p:grpSp>
      <p:sp>
        <p:nvSpPr>
          <p:cNvPr id="48" name="object 21"/>
          <p:cNvSpPr txBox="1"/>
          <p:nvPr/>
        </p:nvSpPr>
        <p:spPr>
          <a:xfrm>
            <a:off x="9961626" y="2655570"/>
            <a:ext cx="1042669" cy="771525"/>
          </a:xfrm>
          <a:prstGeom prst="rect">
            <a:avLst/>
          </a:prstGeom>
          <a:solidFill>
            <a:srgbClr val="4BB3E6"/>
          </a:solidFill>
        </p:spPr>
        <p:txBody>
          <a:bodyPr vert="horz" wrap="square" lIns="0" tIns="116205" rIns="0" bIns="0" rtlCol="0">
            <a:spAutoFit/>
          </a:bodyPr>
          <a:lstStyle/>
          <a:p>
            <a:pPr>
              <a:lnSpc>
                <a:spcPct val="100000"/>
              </a:lnSpc>
              <a:spcBef>
                <a:spcPts val="915"/>
              </a:spcBef>
            </a:pPr>
            <a:endParaRPr sz="1200">
              <a:latin typeface="Times New Roman"/>
              <a:cs typeface="Times New Roman"/>
            </a:endParaRPr>
          </a:p>
          <a:p>
            <a:pPr marL="1905" algn="ctr">
              <a:lnSpc>
                <a:spcPct val="100000"/>
              </a:lnSpc>
            </a:pPr>
            <a:r>
              <a:rPr sz="1200" spc="-25" dirty="0">
                <a:solidFill>
                  <a:srgbClr val="3A4A81"/>
                </a:solidFill>
                <a:latin typeface="Tahoma"/>
                <a:cs typeface="Tahoma"/>
              </a:rPr>
              <a:t>39%</a:t>
            </a:r>
            <a:endParaRPr sz="1200">
              <a:latin typeface="Tahoma"/>
              <a:cs typeface="Tahoma"/>
            </a:endParaRPr>
          </a:p>
        </p:txBody>
      </p:sp>
      <p:sp>
        <p:nvSpPr>
          <p:cNvPr id="49" name="object 22"/>
          <p:cNvSpPr txBox="1"/>
          <p:nvPr/>
        </p:nvSpPr>
        <p:spPr>
          <a:xfrm>
            <a:off x="9961626" y="2141982"/>
            <a:ext cx="1042669" cy="513715"/>
          </a:xfrm>
          <a:prstGeom prst="rect">
            <a:avLst/>
          </a:prstGeom>
        </p:spPr>
        <p:txBody>
          <a:bodyPr vert="horz" wrap="square" lIns="0" tIns="163195" rIns="0" bIns="0" rtlCol="0">
            <a:spAutoFit/>
          </a:bodyPr>
          <a:lstStyle/>
          <a:p>
            <a:pPr marL="1905" algn="ctr">
              <a:lnSpc>
                <a:spcPct val="100000"/>
              </a:lnSpc>
              <a:spcBef>
                <a:spcPts val="1285"/>
              </a:spcBef>
            </a:pPr>
            <a:r>
              <a:rPr sz="1200" spc="-25" dirty="0">
                <a:solidFill>
                  <a:srgbClr val="FFFFFF"/>
                </a:solidFill>
                <a:latin typeface="Tahoma"/>
                <a:cs typeface="Tahoma"/>
              </a:rPr>
              <a:t>26%</a:t>
            </a:r>
            <a:endParaRPr sz="1200">
              <a:latin typeface="Tahoma"/>
              <a:cs typeface="Tahoma"/>
            </a:endParaRPr>
          </a:p>
        </p:txBody>
      </p:sp>
      <p:sp>
        <p:nvSpPr>
          <p:cNvPr id="50" name="object 23"/>
          <p:cNvSpPr txBox="1"/>
          <p:nvPr/>
        </p:nvSpPr>
        <p:spPr>
          <a:xfrm>
            <a:off x="9961626" y="1806701"/>
            <a:ext cx="1042669" cy="335280"/>
          </a:xfrm>
          <a:prstGeom prst="rect">
            <a:avLst/>
          </a:prstGeom>
        </p:spPr>
        <p:txBody>
          <a:bodyPr vert="horz" wrap="square" lIns="0" tIns="73660" rIns="0" bIns="0" rtlCol="0">
            <a:spAutoFit/>
          </a:bodyPr>
          <a:lstStyle/>
          <a:p>
            <a:pPr marL="1905" algn="ctr">
              <a:lnSpc>
                <a:spcPct val="100000"/>
              </a:lnSpc>
              <a:spcBef>
                <a:spcPts val="580"/>
              </a:spcBef>
            </a:pPr>
            <a:r>
              <a:rPr sz="1200" spc="-25" dirty="0">
                <a:solidFill>
                  <a:srgbClr val="3A4A81"/>
                </a:solidFill>
                <a:latin typeface="Tahoma"/>
                <a:cs typeface="Tahoma"/>
              </a:rPr>
              <a:t>17%</a:t>
            </a:r>
            <a:endParaRPr sz="1200">
              <a:latin typeface="Tahoma"/>
              <a:cs typeface="Tahoma"/>
            </a:endParaRPr>
          </a:p>
        </p:txBody>
      </p:sp>
      <p:sp>
        <p:nvSpPr>
          <p:cNvPr id="51" name="object 24"/>
          <p:cNvSpPr txBox="1"/>
          <p:nvPr/>
        </p:nvSpPr>
        <p:spPr>
          <a:xfrm>
            <a:off x="9961626" y="1648205"/>
            <a:ext cx="1042669" cy="158750"/>
          </a:xfrm>
          <a:prstGeom prst="rect">
            <a:avLst/>
          </a:prstGeom>
        </p:spPr>
        <p:txBody>
          <a:bodyPr vert="horz" wrap="square" lIns="0" tIns="0" rIns="0" bIns="0" rtlCol="0">
            <a:spAutoFit/>
          </a:bodyPr>
          <a:lstStyle/>
          <a:p>
            <a:pPr marL="1905" algn="ctr">
              <a:lnSpc>
                <a:spcPts val="1250"/>
              </a:lnSpc>
            </a:pPr>
            <a:r>
              <a:rPr sz="1200" spc="-25" dirty="0">
                <a:solidFill>
                  <a:srgbClr val="FFFFFF"/>
                </a:solidFill>
                <a:latin typeface="Tahoma"/>
                <a:cs typeface="Tahoma"/>
              </a:rPr>
              <a:t>8%</a:t>
            </a:r>
            <a:endParaRPr sz="1200">
              <a:latin typeface="Tahoma"/>
              <a:cs typeface="Tahoma"/>
            </a:endParaRPr>
          </a:p>
        </p:txBody>
      </p:sp>
      <p:sp>
        <p:nvSpPr>
          <p:cNvPr id="52" name="object 25"/>
          <p:cNvSpPr txBox="1"/>
          <p:nvPr/>
        </p:nvSpPr>
        <p:spPr>
          <a:xfrm>
            <a:off x="9961626" y="1509522"/>
            <a:ext cx="1042669" cy="139065"/>
          </a:xfrm>
          <a:prstGeom prst="rect">
            <a:avLst/>
          </a:prstGeom>
        </p:spPr>
        <p:txBody>
          <a:bodyPr vert="horz" wrap="square" lIns="0" tIns="0" rIns="0" bIns="0" rtlCol="0">
            <a:spAutoFit/>
          </a:bodyPr>
          <a:lstStyle/>
          <a:p>
            <a:pPr marL="1905" algn="ctr">
              <a:lnSpc>
                <a:spcPts val="1090"/>
              </a:lnSpc>
            </a:pPr>
            <a:r>
              <a:rPr sz="1200" spc="-25" dirty="0">
                <a:solidFill>
                  <a:srgbClr val="3A4A81"/>
                </a:solidFill>
                <a:latin typeface="Tahoma"/>
                <a:cs typeface="Tahoma"/>
              </a:rPr>
              <a:t>7%</a:t>
            </a:r>
            <a:endParaRPr sz="1200">
              <a:latin typeface="Tahoma"/>
              <a:cs typeface="Tahoma"/>
            </a:endParaRPr>
          </a:p>
        </p:txBody>
      </p:sp>
      <p:sp>
        <p:nvSpPr>
          <p:cNvPr id="53" name="object 26"/>
          <p:cNvSpPr/>
          <p:nvPr/>
        </p:nvSpPr>
        <p:spPr>
          <a:xfrm>
            <a:off x="11388090" y="1884426"/>
            <a:ext cx="82550" cy="81280"/>
          </a:xfrm>
          <a:custGeom>
            <a:avLst/>
            <a:gdLst/>
            <a:ahLst/>
            <a:cxnLst/>
            <a:rect l="l" t="t" r="r" b="b"/>
            <a:pathLst>
              <a:path w="82550" h="81280">
                <a:moveTo>
                  <a:pt x="82296" y="0"/>
                </a:moveTo>
                <a:lnTo>
                  <a:pt x="0" y="0"/>
                </a:lnTo>
                <a:lnTo>
                  <a:pt x="0" y="80772"/>
                </a:lnTo>
                <a:lnTo>
                  <a:pt x="82296" y="80772"/>
                </a:lnTo>
                <a:lnTo>
                  <a:pt x="82296" y="0"/>
                </a:lnTo>
                <a:close/>
              </a:path>
            </a:pathLst>
          </a:custGeom>
          <a:solidFill>
            <a:srgbClr val="41ECCC"/>
          </a:solidFill>
        </p:spPr>
        <p:txBody>
          <a:bodyPr wrap="square" lIns="0" tIns="0" rIns="0" bIns="0" rtlCol="0"/>
          <a:lstStyle/>
          <a:p>
            <a:endParaRPr/>
          </a:p>
        </p:txBody>
      </p:sp>
      <p:sp>
        <p:nvSpPr>
          <p:cNvPr id="54" name="object 27"/>
          <p:cNvSpPr txBox="1"/>
          <p:nvPr/>
        </p:nvSpPr>
        <p:spPr>
          <a:xfrm>
            <a:off x="11495658" y="1736598"/>
            <a:ext cx="429895" cy="1310005"/>
          </a:xfrm>
          <a:prstGeom prst="rect">
            <a:avLst/>
          </a:prstGeom>
        </p:spPr>
        <p:txBody>
          <a:bodyPr vert="horz" wrap="square" lIns="0" tIns="86360" rIns="0" bIns="0" rtlCol="0">
            <a:spAutoFit/>
          </a:bodyPr>
          <a:lstStyle/>
          <a:p>
            <a:pPr marL="12700">
              <a:lnSpc>
                <a:spcPct val="100000"/>
              </a:lnSpc>
              <a:spcBef>
                <a:spcPts val="680"/>
              </a:spcBef>
            </a:pPr>
            <a:r>
              <a:rPr sz="1200" dirty="0">
                <a:solidFill>
                  <a:srgbClr val="475C9E"/>
                </a:solidFill>
                <a:latin typeface="Tahoma"/>
                <a:cs typeface="Tahoma"/>
              </a:rPr>
              <a:t>70-</a:t>
            </a:r>
            <a:r>
              <a:rPr sz="1200" spc="-25" dirty="0">
                <a:solidFill>
                  <a:srgbClr val="475C9E"/>
                </a:solidFill>
                <a:latin typeface="Tahoma"/>
                <a:cs typeface="Tahoma"/>
              </a:rPr>
              <a:t>74</a:t>
            </a:r>
            <a:endParaRPr sz="1200">
              <a:latin typeface="Tahoma"/>
              <a:cs typeface="Tahoma"/>
            </a:endParaRPr>
          </a:p>
          <a:p>
            <a:pPr marL="12700">
              <a:lnSpc>
                <a:spcPct val="100000"/>
              </a:lnSpc>
              <a:spcBef>
                <a:spcPts val="585"/>
              </a:spcBef>
            </a:pPr>
            <a:r>
              <a:rPr sz="1200" dirty="0">
                <a:solidFill>
                  <a:srgbClr val="475C9E"/>
                </a:solidFill>
                <a:latin typeface="Tahoma"/>
                <a:cs typeface="Tahoma"/>
              </a:rPr>
              <a:t>65-</a:t>
            </a:r>
            <a:r>
              <a:rPr sz="1200" spc="-25" dirty="0">
                <a:solidFill>
                  <a:srgbClr val="475C9E"/>
                </a:solidFill>
                <a:latin typeface="Tahoma"/>
                <a:cs typeface="Tahoma"/>
              </a:rPr>
              <a:t>69</a:t>
            </a:r>
            <a:endParaRPr sz="1200">
              <a:latin typeface="Tahoma"/>
              <a:cs typeface="Tahoma"/>
            </a:endParaRPr>
          </a:p>
          <a:p>
            <a:pPr marL="12700">
              <a:lnSpc>
                <a:spcPct val="100000"/>
              </a:lnSpc>
              <a:spcBef>
                <a:spcPts val="580"/>
              </a:spcBef>
            </a:pPr>
            <a:r>
              <a:rPr sz="1200" dirty="0">
                <a:solidFill>
                  <a:srgbClr val="475C9E"/>
                </a:solidFill>
                <a:latin typeface="Tahoma"/>
                <a:cs typeface="Tahoma"/>
              </a:rPr>
              <a:t>60-</a:t>
            </a:r>
            <a:r>
              <a:rPr sz="1200" spc="-25" dirty="0">
                <a:solidFill>
                  <a:srgbClr val="475C9E"/>
                </a:solidFill>
                <a:latin typeface="Tahoma"/>
                <a:cs typeface="Tahoma"/>
              </a:rPr>
              <a:t>64</a:t>
            </a:r>
            <a:endParaRPr sz="1200">
              <a:latin typeface="Tahoma"/>
              <a:cs typeface="Tahoma"/>
            </a:endParaRPr>
          </a:p>
          <a:p>
            <a:pPr marL="12700">
              <a:lnSpc>
                <a:spcPct val="100000"/>
              </a:lnSpc>
              <a:spcBef>
                <a:spcPts val="585"/>
              </a:spcBef>
            </a:pPr>
            <a:r>
              <a:rPr sz="1200" dirty="0">
                <a:solidFill>
                  <a:srgbClr val="475C9E"/>
                </a:solidFill>
                <a:latin typeface="Tahoma"/>
                <a:cs typeface="Tahoma"/>
              </a:rPr>
              <a:t>55-</a:t>
            </a:r>
            <a:r>
              <a:rPr sz="1200" spc="-25" dirty="0">
                <a:solidFill>
                  <a:srgbClr val="475C9E"/>
                </a:solidFill>
                <a:latin typeface="Tahoma"/>
                <a:cs typeface="Tahoma"/>
              </a:rPr>
              <a:t>59</a:t>
            </a:r>
            <a:endParaRPr sz="1200">
              <a:latin typeface="Tahoma"/>
              <a:cs typeface="Tahoma"/>
            </a:endParaRPr>
          </a:p>
          <a:p>
            <a:pPr marL="12700">
              <a:lnSpc>
                <a:spcPct val="100000"/>
              </a:lnSpc>
              <a:spcBef>
                <a:spcPts val="580"/>
              </a:spcBef>
            </a:pPr>
            <a:r>
              <a:rPr sz="1200" dirty="0">
                <a:solidFill>
                  <a:srgbClr val="475C9E"/>
                </a:solidFill>
                <a:latin typeface="Tahoma"/>
                <a:cs typeface="Tahoma"/>
              </a:rPr>
              <a:t>50-</a:t>
            </a:r>
            <a:r>
              <a:rPr sz="1200" spc="-25" dirty="0">
                <a:solidFill>
                  <a:srgbClr val="475C9E"/>
                </a:solidFill>
                <a:latin typeface="Tahoma"/>
                <a:cs typeface="Tahoma"/>
              </a:rPr>
              <a:t>54</a:t>
            </a:r>
            <a:endParaRPr sz="1200">
              <a:latin typeface="Tahoma"/>
              <a:cs typeface="Tahoma"/>
            </a:endParaRPr>
          </a:p>
        </p:txBody>
      </p:sp>
      <p:sp>
        <p:nvSpPr>
          <p:cNvPr id="55" name="object 28"/>
          <p:cNvSpPr/>
          <p:nvPr/>
        </p:nvSpPr>
        <p:spPr>
          <a:xfrm>
            <a:off x="11388090" y="2140457"/>
            <a:ext cx="82550" cy="82550"/>
          </a:xfrm>
          <a:custGeom>
            <a:avLst/>
            <a:gdLst/>
            <a:ahLst/>
            <a:cxnLst/>
            <a:rect l="l" t="t" r="r" b="b"/>
            <a:pathLst>
              <a:path w="82550" h="82550">
                <a:moveTo>
                  <a:pt x="82296" y="0"/>
                </a:moveTo>
                <a:lnTo>
                  <a:pt x="0" y="0"/>
                </a:lnTo>
                <a:lnTo>
                  <a:pt x="0" y="82296"/>
                </a:lnTo>
                <a:lnTo>
                  <a:pt x="82296" y="82296"/>
                </a:lnTo>
                <a:lnTo>
                  <a:pt x="82296" y="0"/>
                </a:lnTo>
                <a:close/>
              </a:path>
            </a:pathLst>
          </a:custGeom>
          <a:solidFill>
            <a:srgbClr val="7456AD"/>
          </a:solidFill>
        </p:spPr>
        <p:txBody>
          <a:bodyPr wrap="square" lIns="0" tIns="0" rIns="0" bIns="0" rtlCol="0"/>
          <a:lstStyle/>
          <a:p>
            <a:endParaRPr/>
          </a:p>
        </p:txBody>
      </p:sp>
      <p:sp>
        <p:nvSpPr>
          <p:cNvPr id="56" name="object 29"/>
          <p:cNvSpPr/>
          <p:nvPr/>
        </p:nvSpPr>
        <p:spPr>
          <a:xfrm>
            <a:off x="11388090" y="2398014"/>
            <a:ext cx="82550" cy="81280"/>
          </a:xfrm>
          <a:custGeom>
            <a:avLst/>
            <a:gdLst/>
            <a:ahLst/>
            <a:cxnLst/>
            <a:rect l="l" t="t" r="r" b="b"/>
            <a:pathLst>
              <a:path w="82550" h="81280">
                <a:moveTo>
                  <a:pt x="82296" y="0"/>
                </a:moveTo>
                <a:lnTo>
                  <a:pt x="0" y="0"/>
                </a:lnTo>
                <a:lnTo>
                  <a:pt x="0" y="80772"/>
                </a:lnTo>
                <a:lnTo>
                  <a:pt x="82296" y="80772"/>
                </a:lnTo>
                <a:lnTo>
                  <a:pt x="82296" y="0"/>
                </a:lnTo>
                <a:close/>
              </a:path>
            </a:pathLst>
          </a:custGeom>
          <a:solidFill>
            <a:srgbClr val="F65056"/>
          </a:solidFill>
        </p:spPr>
        <p:txBody>
          <a:bodyPr wrap="square" lIns="0" tIns="0" rIns="0" bIns="0" rtlCol="0"/>
          <a:lstStyle/>
          <a:p>
            <a:endParaRPr/>
          </a:p>
        </p:txBody>
      </p:sp>
      <p:sp>
        <p:nvSpPr>
          <p:cNvPr id="57" name="object 30"/>
          <p:cNvSpPr/>
          <p:nvPr/>
        </p:nvSpPr>
        <p:spPr>
          <a:xfrm>
            <a:off x="11388090" y="2654045"/>
            <a:ext cx="82550" cy="82550"/>
          </a:xfrm>
          <a:custGeom>
            <a:avLst/>
            <a:gdLst/>
            <a:ahLst/>
            <a:cxnLst/>
            <a:rect l="l" t="t" r="r" b="b"/>
            <a:pathLst>
              <a:path w="82550" h="82550">
                <a:moveTo>
                  <a:pt x="82296" y="0"/>
                </a:moveTo>
                <a:lnTo>
                  <a:pt x="0" y="0"/>
                </a:lnTo>
                <a:lnTo>
                  <a:pt x="0" y="82296"/>
                </a:lnTo>
                <a:lnTo>
                  <a:pt x="82296" y="82296"/>
                </a:lnTo>
                <a:lnTo>
                  <a:pt x="82296" y="0"/>
                </a:lnTo>
                <a:close/>
              </a:path>
            </a:pathLst>
          </a:custGeom>
          <a:solidFill>
            <a:srgbClr val="3C3CC1"/>
          </a:solidFill>
        </p:spPr>
        <p:txBody>
          <a:bodyPr wrap="square" lIns="0" tIns="0" rIns="0" bIns="0" rtlCol="0"/>
          <a:lstStyle/>
          <a:p>
            <a:endParaRPr/>
          </a:p>
        </p:txBody>
      </p:sp>
      <p:sp>
        <p:nvSpPr>
          <p:cNvPr id="58" name="object 31"/>
          <p:cNvSpPr/>
          <p:nvPr/>
        </p:nvSpPr>
        <p:spPr>
          <a:xfrm>
            <a:off x="11388090" y="2911601"/>
            <a:ext cx="82550" cy="81280"/>
          </a:xfrm>
          <a:custGeom>
            <a:avLst/>
            <a:gdLst/>
            <a:ahLst/>
            <a:cxnLst/>
            <a:rect l="l" t="t" r="r" b="b"/>
            <a:pathLst>
              <a:path w="82550" h="81280">
                <a:moveTo>
                  <a:pt x="82296" y="0"/>
                </a:moveTo>
                <a:lnTo>
                  <a:pt x="0" y="0"/>
                </a:lnTo>
                <a:lnTo>
                  <a:pt x="0" y="80772"/>
                </a:lnTo>
                <a:lnTo>
                  <a:pt x="82296" y="80772"/>
                </a:lnTo>
                <a:lnTo>
                  <a:pt x="82296" y="0"/>
                </a:lnTo>
                <a:close/>
              </a:path>
            </a:pathLst>
          </a:custGeom>
          <a:solidFill>
            <a:srgbClr val="4BB3E6"/>
          </a:solidFill>
        </p:spPr>
        <p:txBody>
          <a:bodyPr wrap="square" lIns="0" tIns="0" rIns="0" bIns="0" rtlCol="0"/>
          <a:lstStyle/>
          <a:p>
            <a:endParaRPr/>
          </a:p>
        </p:txBody>
      </p:sp>
      <p:grpSp>
        <p:nvGrpSpPr>
          <p:cNvPr id="59" name="object 32"/>
          <p:cNvGrpSpPr/>
          <p:nvPr/>
        </p:nvGrpSpPr>
        <p:grpSpPr>
          <a:xfrm>
            <a:off x="10120693" y="4151757"/>
            <a:ext cx="1402080" cy="1402080"/>
            <a:chOff x="10120693" y="4151757"/>
            <a:chExt cx="1402080" cy="1402080"/>
          </a:xfrm>
        </p:grpSpPr>
        <p:sp>
          <p:nvSpPr>
            <p:cNvPr id="60" name="object 33"/>
            <p:cNvSpPr/>
            <p:nvPr/>
          </p:nvSpPr>
          <p:spPr>
            <a:xfrm>
              <a:off x="10821670" y="4151757"/>
              <a:ext cx="652145" cy="701040"/>
            </a:xfrm>
            <a:custGeom>
              <a:avLst/>
              <a:gdLst/>
              <a:ahLst/>
              <a:cxnLst/>
              <a:rect l="l" t="t" r="r" b="b"/>
              <a:pathLst>
                <a:path w="652145" h="701039">
                  <a:moveTo>
                    <a:pt x="0" y="0"/>
                  </a:moveTo>
                  <a:lnTo>
                    <a:pt x="0" y="701040"/>
                  </a:lnTo>
                  <a:lnTo>
                    <a:pt x="651763" y="442976"/>
                  </a:lnTo>
                  <a:lnTo>
                    <a:pt x="631515" y="396768"/>
                  </a:lnTo>
                  <a:lnTo>
                    <a:pt x="608253" y="352566"/>
                  </a:lnTo>
                  <a:lnTo>
                    <a:pt x="582128" y="310473"/>
                  </a:lnTo>
                  <a:lnTo>
                    <a:pt x="553290" y="270591"/>
                  </a:lnTo>
                  <a:lnTo>
                    <a:pt x="521891" y="233024"/>
                  </a:lnTo>
                  <a:lnTo>
                    <a:pt x="488079" y="197872"/>
                  </a:lnTo>
                  <a:lnTo>
                    <a:pt x="452006" y="165239"/>
                  </a:lnTo>
                  <a:lnTo>
                    <a:pt x="413822" y="135228"/>
                  </a:lnTo>
                  <a:lnTo>
                    <a:pt x="373677" y="107940"/>
                  </a:lnTo>
                  <a:lnTo>
                    <a:pt x="331723" y="83479"/>
                  </a:lnTo>
                  <a:lnTo>
                    <a:pt x="288109" y="61946"/>
                  </a:lnTo>
                  <a:lnTo>
                    <a:pt x="242986" y="43445"/>
                  </a:lnTo>
                  <a:lnTo>
                    <a:pt x="196504" y="28078"/>
                  </a:lnTo>
                  <a:lnTo>
                    <a:pt x="148814" y="15948"/>
                  </a:lnTo>
                  <a:lnTo>
                    <a:pt x="100067" y="7156"/>
                  </a:lnTo>
                  <a:lnTo>
                    <a:pt x="50411" y="1806"/>
                  </a:lnTo>
                  <a:lnTo>
                    <a:pt x="0" y="0"/>
                  </a:lnTo>
                  <a:close/>
                </a:path>
              </a:pathLst>
            </a:custGeom>
            <a:solidFill>
              <a:srgbClr val="DAA305"/>
            </a:solidFill>
          </p:spPr>
          <p:txBody>
            <a:bodyPr wrap="square" lIns="0" tIns="0" rIns="0" bIns="0" rtlCol="0"/>
            <a:lstStyle/>
            <a:p>
              <a:endParaRPr/>
            </a:p>
          </p:txBody>
        </p:sp>
        <p:sp>
          <p:nvSpPr>
            <p:cNvPr id="61" name="object 34"/>
            <p:cNvSpPr/>
            <p:nvPr/>
          </p:nvSpPr>
          <p:spPr>
            <a:xfrm>
              <a:off x="10120693" y="4151757"/>
              <a:ext cx="1402080" cy="1402080"/>
            </a:xfrm>
            <a:custGeom>
              <a:avLst/>
              <a:gdLst/>
              <a:ahLst/>
              <a:cxnLst/>
              <a:rect l="l" t="t" r="r" b="b"/>
              <a:pathLst>
                <a:path w="1402079" h="1402079">
                  <a:moveTo>
                    <a:pt x="700976" y="0"/>
                  </a:moveTo>
                  <a:lnTo>
                    <a:pt x="648083" y="2003"/>
                  </a:lnTo>
                  <a:lnTo>
                    <a:pt x="595617" y="7981"/>
                  </a:lnTo>
                  <a:lnTo>
                    <a:pt x="543791" y="17885"/>
                  </a:lnTo>
                  <a:lnTo>
                    <a:pt x="492818" y="31666"/>
                  </a:lnTo>
                  <a:lnTo>
                    <a:pt x="442912" y="49276"/>
                  </a:lnTo>
                  <a:lnTo>
                    <a:pt x="398888" y="68444"/>
                  </a:lnTo>
                  <a:lnTo>
                    <a:pt x="356837" y="90235"/>
                  </a:lnTo>
                  <a:lnTo>
                    <a:pt x="316815" y="114514"/>
                  </a:lnTo>
                  <a:lnTo>
                    <a:pt x="278882" y="141144"/>
                  </a:lnTo>
                  <a:lnTo>
                    <a:pt x="243097" y="169991"/>
                  </a:lnTo>
                  <a:lnTo>
                    <a:pt x="209518" y="200919"/>
                  </a:lnTo>
                  <a:lnTo>
                    <a:pt x="178204" y="233793"/>
                  </a:lnTo>
                  <a:lnTo>
                    <a:pt x="149213" y="268478"/>
                  </a:lnTo>
                  <a:lnTo>
                    <a:pt x="122604" y="304836"/>
                  </a:lnTo>
                  <a:lnTo>
                    <a:pt x="98436" y="342735"/>
                  </a:lnTo>
                  <a:lnTo>
                    <a:pt x="76768" y="382037"/>
                  </a:lnTo>
                  <a:lnTo>
                    <a:pt x="57657" y="422608"/>
                  </a:lnTo>
                  <a:lnTo>
                    <a:pt x="41164" y="464312"/>
                  </a:lnTo>
                  <a:lnTo>
                    <a:pt x="27346" y="507013"/>
                  </a:lnTo>
                  <a:lnTo>
                    <a:pt x="16261" y="550577"/>
                  </a:lnTo>
                  <a:lnTo>
                    <a:pt x="7970" y="594868"/>
                  </a:lnTo>
                  <a:lnTo>
                    <a:pt x="2530" y="639749"/>
                  </a:lnTo>
                  <a:lnTo>
                    <a:pt x="0" y="685087"/>
                  </a:lnTo>
                  <a:lnTo>
                    <a:pt x="438" y="730745"/>
                  </a:lnTo>
                  <a:lnTo>
                    <a:pt x="3904" y="776589"/>
                  </a:lnTo>
                  <a:lnTo>
                    <a:pt x="10455" y="822482"/>
                  </a:lnTo>
                  <a:lnTo>
                    <a:pt x="20151" y="868289"/>
                  </a:lnTo>
                  <a:lnTo>
                    <a:pt x="33051" y="913874"/>
                  </a:lnTo>
                  <a:lnTo>
                    <a:pt x="49212" y="959104"/>
                  </a:lnTo>
                  <a:lnTo>
                    <a:pt x="68380" y="1003127"/>
                  </a:lnTo>
                  <a:lnTo>
                    <a:pt x="90171" y="1045178"/>
                  </a:lnTo>
                  <a:lnTo>
                    <a:pt x="114450" y="1085200"/>
                  </a:lnTo>
                  <a:lnTo>
                    <a:pt x="141081" y="1123132"/>
                  </a:lnTo>
                  <a:lnTo>
                    <a:pt x="169928" y="1158916"/>
                  </a:lnTo>
                  <a:lnTo>
                    <a:pt x="200856" y="1192494"/>
                  </a:lnTo>
                  <a:lnTo>
                    <a:pt x="233730" y="1223807"/>
                  </a:lnTo>
                  <a:lnTo>
                    <a:pt x="268414" y="1252797"/>
                  </a:lnTo>
                  <a:lnTo>
                    <a:pt x="304773" y="1279405"/>
                  </a:lnTo>
                  <a:lnTo>
                    <a:pt x="342671" y="1303572"/>
                  </a:lnTo>
                  <a:lnTo>
                    <a:pt x="381974" y="1325239"/>
                  </a:lnTo>
                  <a:lnTo>
                    <a:pt x="422544" y="1344348"/>
                  </a:lnTo>
                  <a:lnTo>
                    <a:pt x="464248" y="1360841"/>
                  </a:lnTo>
                  <a:lnTo>
                    <a:pt x="506950" y="1374659"/>
                  </a:lnTo>
                  <a:lnTo>
                    <a:pt x="550513" y="1385743"/>
                  </a:lnTo>
                  <a:lnTo>
                    <a:pt x="594804" y="1394034"/>
                  </a:lnTo>
                  <a:lnTo>
                    <a:pt x="639686" y="1399475"/>
                  </a:lnTo>
                  <a:lnTo>
                    <a:pt x="685024" y="1402005"/>
                  </a:lnTo>
                  <a:lnTo>
                    <a:pt x="730682" y="1401568"/>
                  </a:lnTo>
                  <a:lnTo>
                    <a:pt x="776525" y="1398103"/>
                  </a:lnTo>
                  <a:lnTo>
                    <a:pt x="822418" y="1391553"/>
                  </a:lnTo>
                  <a:lnTo>
                    <a:pt x="868225" y="1381859"/>
                  </a:lnTo>
                  <a:lnTo>
                    <a:pt x="913811" y="1368962"/>
                  </a:lnTo>
                  <a:lnTo>
                    <a:pt x="959040" y="1352804"/>
                  </a:lnTo>
                  <a:lnTo>
                    <a:pt x="1003064" y="1333620"/>
                  </a:lnTo>
                  <a:lnTo>
                    <a:pt x="1045115" y="1311815"/>
                  </a:lnTo>
                  <a:lnTo>
                    <a:pt x="1085137" y="1287524"/>
                  </a:lnTo>
                  <a:lnTo>
                    <a:pt x="1123070" y="1260882"/>
                  </a:lnTo>
                  <a:lnTo>
                    <a:pt x="1158855" y="1232025"/>
                  </a:lnTo>
                  <a:lnTo>
                    <a:pt x="1192434" y="1201088"/>
                  </a:lnTo>
                  <a:lnTo>
                    <a:pt x="1223748" y="1168207"/>
                  </a:lnTo>
                  <a:lnTo>
                    <a:pt x="1252739" y="1133517"/>
                  </a:lnTo>
                  <a:lnTo>
                    <a:pt x="1279348" y="1097153"/>
                  </a:lnTo>
                  <a:lnTo>
                    <a:pt x="1303516" y="1059252"/>
                  </a:lnTo>
                  <a:lnTo>
                    <a:pt x="1325184" y="1019947"/>
                  </a:lnTo>
                  <a:lnTo>
                    <a:pt x="1344294" y="979376"/>
                  </a:lnTo>
                  <a:lnTo>
                    <a:pt x="1360788" y="937673"/>
                  </a:lnTo>
                  <a:lnTo>
                    <a:pt x="1374606" y="894973"/>
                  </a:lnTo>
                  <a:lnTo>
                    <a:pt x="1385691" y="851413"/>
                  </a:lnTo>
                  <a:lnTo>
                    <a:pt x="1393982" y="807127"/>
                  </a:lnTo>
                  <a:lnTo>
                    <a:pt x="1399422" y="762251"/>
                  </a:lnTo>
                  <a:lnTo>
                    <a:pt x="1401952" y="716920"/>
                  </a:lnTo>
                  <a:lnTo>
                    <a:pt x="1401514" y="671271"/>
                  </a:lnTo>
                  <a:lnTo>
                    <a:pt x="1398048" y="625437"/>
                  </a:lnTo>
                  <a:lnTo>
                    <a:pt x="1391497" y="579556"/>
                  </a:lnTo>
                  <a:lnTo>
                    <a:pt x="1381801" y="533761"/>
                  </a:lnTo>
                  <a:lnTo>
                    <a:pt x="1368901" y="488189"/>
                  </a:lnTo>
                  <a:lnTo>
                    <a:pt x="1352740" y="442976"/>
                  </a:lnTo>
                  <a:lnTo>
                    <a:pt x="700976" y="701040"/>
                  </a:lnTo>
                  <a:lnTo>
                    <a:pt x="700976" y="0"/>
                  </a:lnTo>
                  <a:close/>
                </a:path>
              </a:pathLst>
            </a:custGeom>
            <a:solidFill>
              <a:srgbClr val="E90C15"/>
            </a:solidFill>
          </p:spPr>
          <p:txBody>
            <a:bodyPr wrap="square" lIns="0" tIns="0" rIns="0" bIns="0" rtlCol="0"/>
            <a:lstStyle/>
            <a:p>
              <a:endParaRPr/>
            </a:p>
          </p:txBody>
        </p:sp>
      </p:grpSp>
      <p:sp>
        <p:nvSpPr>
          <p:cNvPr id="62" name="object 35"/>
          <p:cNvSpPr txBox="1"/>
          <p:nvPr/>
        </p:nvSpPr>
        <p:spPr>
          <a:xfrm>
            <a:off x="10933303" y="4343476"/>
            <a:ext cx="319405" cy="208915"/>
          </a:xfrm>
          <a:prstGeom prst="rect">
            <a:avLst/>
          </a:prstGeom>
        </p:spPr>
        <p:txBody>
          <a:bodyPr vert="horz" wrap="square" lIns="0" tIns="12700" rIns="0" bIns="0" rtlCol="0">
            <a:spAutoFit/>
          </a:bodyPr>
          <a:lstStyle/>
          <a:p>
            <a:pPr marL="12700">
              <a:lnSpc>
                <a:spcPct val="100000"/>
              </a:lnSpc>
              <a:spcBef>
                <a:spcPts val="100"/>
              </a:spcBef>
            </a:pPr>
            <a:r>
              <a:rPr sz="1200" spc="-45" dirty="0">
                <a:solidFill>
                  <a:srgbClr val="181F37"/>
                </a:solidFill>
                <a:latin typeface="Tahoma"/>
                <a:cs typeface="Tahoma"/>
              </a:rPr>
              <a:t>19%</a:t>
            </a:r>
            <a:endParaRPr sz="1200">
              <a:latin typeface="Tahoma"/>
              <a:cs typeface="Tahoma"/>
            </a:endParaRPr>
          </a:p>
        </p:txBody>
      </p:sp>
      <p:sp>
        <p:nvSpPr>
          <p:cNvPr id="63" name="object 36"/>
          <p:cNvSpPr txBox="1"/>
          <p:nvPr/>
        </p:nvSpPr>
        <p:spPr>
          <a:xfrm>
            <a:off x="10333101" y="5086553"/>
            <a:ext cx="319405" cy="208915"/>
          </a:xfrm>
          <a:prstGeom prst="rect">
            <a:avLst/>
          </a:prstGeom>
        </p:spPr>
        <p:txBody>
          <a:bodyPr vert="horz" wrap="square" lIns="0" tIns="12700" rIns="0" bIns="0" rtlCol="0">
            <a:spAutoFit/>
          </a:bodyPr>
          <a:lstStyle/>
          <a:p>
            <a:pPr marL="12700">
              <a:lnSpc>
                <a:spcPct val="100000"/>
              </a:lnSpc>
              <a:spcBef>
                <a:spcPts val="100"/>
              </a:spcBef>
            </a:pPr>
            <a:r>
              <a:rPr sz="1200" spc="-45" dirty="0">
                <a:solidFill>
                  <a:srgbClr val="FFFFFF"/>
                </a:solidFill>
                <a:latin typeface="Tahoma"/>
                <a:cs typeface="Tahoma"/>
              </a:rPr>
              <a:t>81%</a:t>
            </a:r>
            <a:endParaRPr sz="1200">
              <a:latin typeface="Tahoma"/>
              <a:cs typeface="Tahoma"/>
            </a:endParaRPr>
          </a:p>
        </p:txBody>
      </p:sp>
      <p:sp>
        <p:nvSpPr>
          <p:cNvPr id="64" name="object 37"/>
          <p:cNvSpPr/>
          <p:nvPr/>
        </p:nvSpPr>
        <p:spPr>
          <a:xfrm>
            <a:off x="10275569" y="5900165"/>
            <a:ext cx="82550" cy="82550"/>
          </a:xfrm>
          <a:custGeom>
            <a:avLst/>
            <a:gdLst/>
            <a:ahLst/>
            <a:cxnLst/>
            <a:rect l="l" t="t" r="r" b="b"/>
            <a:pathLst>
              <a:path w="82550" h="82550">
                <a:moveTo>
                  <a:pt x="82296" y="0"/>
                </a:moveTo>
                <a:lnTo>
                  <a:pt x="0" y="0"/>
                </a:lnTo>
                <a:lnTo>
                  <a:pt x="0" y="82296"/>
                </a:lnTo>
                <a:lnTo>
                  <a:pt x="82296" y="82296"/>
                </a:lnTo>
                <a:lnTo>
                  <a:pt x="82296" y="0"/>
                </a:lnTo>
                <a:close/>
              </a:path>
            </a:pathLst>
          </a:custGeom>
          <a:solidFill>
            <a:srgbClr val="DAA305"/>
          </a:solidFill>
        </p:spPr>
        <p:txBody>
          <a:bodyPr wrap="square" lIns="0" tIns="0" rIns="0" bIns="0" rtlCol="0"/>
          <a:lstStyle/>
          <a:p>
            <a:endParaRPr/>
          </a:p>
        </p:txBody>
      </p:sp>
      <p:sp>
        <p:nvSpPr>
          <p:cNvPr id="65" name="object 38"/>
          <p:cNvSpPr txBox="1"/>
          <p:nvPr/>
        </p:nvSpPr>
        <p:spPr>
          <a:xfrm>
            <a:off x="10382250" y="5828791"/>
            <a:ext cx="415925" cy="208279"/>
          </a:xfrm>
          <a:prstGeom prst="rect">
            <a:avLst/>
          </a:prstGeom>
        </p:spPr>
        <p:txBody>
          <a:bodyPr vert="horz" wrap="square" lIns="0" tIns="12700" rIns="0" bIns="0" rtlCol="0">
            <a:spAutoFit/>
          </a:bodyPr>
          <a:lstStyle/>
          <a:p>
            <a:pPr marL="12700">
              <a:lnSpc>
                <a:spcPct val="100000"/>
              </a:lnSpc>
              <a:spcBef>
                <a:spcPts val="100"/>
              </a:spcBef>
            </a:pPr>
            <a:r>
              <a:rPr sz="1200" spc="40" dirty="0">
                <a:solidFill>
                  <a:srgbClr val="475C9E"/>
                </a:solidFill>
                <a:latin typeface="Tahoma"/>
                <a:cs typeface="Tahoma"/>
              </a:rPr>
              <a:t>ABC1</a:t>
            </a:r>
            <a:endParaRPr sz="1200">
              <a:latin typeface="Tahoma"/>
              <a:cs typeface="Tahoma"/>
            </a:endParaRPr>
          </a:p>
        </p:txBody>
      </p:sp>
      <p:sp>
        <p:nvSpPr>
          <p:cNvPr id="66" name="object 39"/>
          <p:cNvSpPr/>
          <p:nvPr/>
        </p:nvSpPr>
        <p:spPr>
          <a:xfrm>
            <a:off x="10904981" y="5900165"/>
            <a:ext cx="82550" cy="82550"/>
          </a:xfrm>
          <a:custGeom>
            <a:avLst/>
            <a:gdLst/>
            <a:ahLst/>
            <a:cxnLst/>
            <a:rect l="l" t="t" r="r" b="b"/>
            <a:pathLst>
              <a:path w="82550" h="82550">
                <a:moveTo>
                  <a:pt x="82296" y="0"/>
                </a:moveTo>
                <a:lnTo>
                  <a:pt x="0" y="0"/>
                </a:lnTo>
                <a:lnTo>
                  <a:pt x="0" y="82296"/>
                </a:lnTo>
                <a:lnTo>
                  <a:pt x="82296" y="82296"/>
                </a:lnTo>
                <a:lnTo>
                  <a:pt x="82296" y="0"/>
                </a:lnTo>
                <a:close/>
              </a:path>
            </a:pathLst>
          </a:custGeom>
          <a:solidFill>
            <a:srgbClr val="E90C15"/>
          </a:solidFill>
        </p:spPr>
        <p:txBody>
          <a:bodyPr wrap="square" lIns="0" tIns="0" rIns="0" bIns="0" rtlCol="0"/>
          <a:lstStyle/>
          <a:p>
            <a:endParaRPr/>
          </a:p>
        </p:txBody>
      </p:sp>
      <p:sp>
        <p:nvSpPr>
          <p:cNvPr id="67" name="object 40"/>
          <p:cNvSpPr txBox="1"/>
          <p:nvPr/>
        </p:nvSpPr>
        <p:spPr>
          <a:xfrm>
            <a:off x="11011661" y="5828791"/>
            <a:ext cx="426720" cy="208279"/>
          </a:xfrm>
          <a:prstGeom prst="rect">
            <a:avLst/>
          </a:prstGeom>
        </p:spPr>
        <p:txBody>
          <a:bodyPr vert="horz" wrap="square" lIns="0" tIns="12700" rIns="0" bIns="0" rtlCol="0">
            <a:spAutoFit/>
          </a:bodyPr>
          <a:lstStyle/>
          <a:p>
            <a:pPr marL="12700">
              <a:lnSpc>
                <a:spcPct val="100000"/>
              </a:lnSpc>
              <a:spcBef>
                <a:spcPts val="100"/>
              </a:spcBef>
            </a:pPr>
            <a:r>
              <a:rPr sz="1200" spc="50" dirty="0">
                <a:solidFill>
                  <a:srgbClr val="475C9E"/>
                </a:solidFill>
                <a:latin typeface="Tahoma"/>
                <a:cs typeface="Tahoma"/>
              </a:rPr>
              <a:t>C2DE</a:t>
            </a:r>
            <a:endParaRPr sz="1200">
              <a:latin typeface="Tahoma"/>
              <a:cs typeface="Tahoma"/>
            </a:endParaRPr>
          </a:p>
        </p:txBody>
      </p:sp>
      <p:sp>
        <p:nvSpPr>
          <p:cNvPr id="68" name="object 44"/>
          <p:cNvSpPr txBox="1"/>
          <p:nvPr/>
        </p:nvSpPr>
        <p:spPr>
          <a:xfrm>
            <a:off x="10282917" y="1201610"/>
            <a:ext cx="276225"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001F5F"/>
                </a:solidFill>
                <a:latin typeface="Tahoma"/>
                <a:cs typeface="Tahoma"/>
              </a:rPr>
              <a:t>Age</a:t>
            </a:r>
            <a:endParaRPr sz="1200" dirty="0">
              <a:latin typeface="Tahoma"/>
              <a:cs typeface="Tahoma"/>
            </a:endParaRPr>
          </a:p>
        </p:txBody>
      </p:sp>
      <p:sp>
        <p:nvSpPr>
          <p:cNvPr id="69" name="object 45"/>
          <p:cNvSpPr/>
          <p:nvPr/>
        </p:nvSpPr>
        <p:spPr>
          <a:xfrm>
            <a:off x="10079735" y="3930396"/>
            <a:ext cx="1257300" cy="76200"/>
          </a:xfrm>
          <a:custGeom>
            <a:avLst/>
            <a:gdLst/>
            <a:ahLst/>
            <a:cxnLst/>
            <a:rect l="l" t="t" r="r" b="b"/>
            <a:pathLst>
              <a:path w="1257300" h="76200">
                <a:moveTo>
                  <a:pt x="1219200" y="0"/>
                </a:moveTo>
                <a:lnTo>
                  <a:pt x="1204352" y="2988"/>
                </a:lnTo>
                <a:lnTo>
                  <a:pt x="1192244" y="11144"/>
                </a:lnTo>
                <a:lnTo>
                  <a:pt x="1184088" y="23252"/>
                </a:lnTo>
                <a:lnTo>
                  <a:pt x="1181100" y="38099"/>
                </a:lnTo>
                <a:lnTo>
                  <a:pt x="1184088" y="52947"/>
                </a:lnTo>
                <a:lnTo>
                  <a:pt x="1192244" y="65055"/>
                </a:lnTo>
                <a:lnTo>
                  <a:pt x="1204352" y="73211"/>
                </a:lnTo>
                <a:lnTo>
                  <a:pt x="1219200" y="76199"/>
                </a:lnTo>
                <a:lnTo>
                  <a:pt x="1234047" y="73211"/>
                </a:lnTo>
                <a:lnTo>
                  <a:pt x="1246155" y="65055"/>
                </a:lnTo>
                <a:lnTo>
                  <a:pt x="1254311" y="52947"/>
                </a:lnTo>
                <a:lnTo>
                  <a:pt x="1256021" y="44449"/>
                </a:lnTo>
                <a:lnTo>
                  <a:pt x="1219200" y="44449"/>
                </a:lnTo>
                <a:lnTo>
                  <a:pt x="1219200" y="31749"/>
                </a:lnTo>
                <a:lnTo>
                  <a:pt x="1256021" y="31749"/>
                </a:lnTo>
                <a:lnTo>
                  <a:pt x="1254311" y="23252"/>
                </a:lnTo>
                <a:lnTo>
                  <a:pt x="1246155" y="11144"/>
                </a:lnTo>
                <a:lnTo>
                  <a:pt x="1234047" y="2988"/>
                </a:lnTo>
                <a:lnTo>
                  <a:pt x="1219200" y="0"/>
                </a:lnTo>
                <a:close/>
              </a:path>
              <a:path w="1257300" h="76200">
                <a:moveTo>
                  <a:pt x="1182378" y="31749"/>
                </a:moveTo>
                <a:lnTo>
                  <a:pt x="0" y="31749"/>
                </a:lnTo>
                <a:lnTo>
                  <a:pt x="0" y="44449"/>
                </a:lnTo>
                <a:lnTo>
                  <a:pt x="1182378" y="44449"/>
                </a:lnTo>
                <a:lnTo>
                  <a:pt x="1181100" y="38099"/>
                </a:lnTo>
                <a:lnTo>
                  <a:pt x="1182378" y="31749"/>
                </a:lnTo>
                <a:close/>
              </a:path>
              <a:path w="1257300" h="76200">
                <a:moveTo>
                  <a:pt x="1256021" y="31749"/>
                </a:moveTo>
                <a:lnTo>
                  <a:pt x="1219200" y="31749"/>
                </a:lnTo>
                <a:lnTo>
                  <a:pt x="1219200" y="44449"/>
                </a:lnTo>
                <a:lnTo>
                  <a:pt x="1256021" y="44449"/>
                </a:lnTo>
                <a:lnTo>
                  <a:pt x="1257300" y="38099"/>
                </a:lnTo>
                <a:lnTo>
                  <a:pt x="1256021" y="31749"/>
                </a:lnTo>
                <a:close/>
              </a:path>
            </a:pathLst>
          </a:custGeom>
          <a:solidFill>
            <a:srgbClr val="181F37"/>
          </a:solidFill>
        </p:spPr>
        <p:txBody>
          <a:bodyPr wrap="square" lIns="0" tIns="0" rIns="0" bIns="0" rtlCol="0"/>
          <a:lstStyle/>
          <a:p>
            <a:endParaRPr/>
          </a:p>
        </p:txBody>
      </p:sp>
      <p:sp>
        <p:nvSpPr>
          <p:cNvPr id="70" name="object 46"/>
          <p:cNvSpPr txBox="1"/>
          <p:nvPr/>
        </p:nvSpPr>
        <p:spPr>
          <a:xfrm>
            <a:off x="10269473" y="3621785"/>
            <a:ext cx="784225" cy="208279"/>
          </a:xfrm>
          <a:prstGeom prst="rect">
            <a:avLst/>
          </a:prstGeom>
        </p:spPr>
        <p:txBody>
          <a:bodyPr vert="horz" wrap="square" lIns="0" tIns="12700" rIns="0" bIns="0" rtlCol="0">
            <a:spAutoFit/>
          </a:bodyPr>
          <a:lstStyle/>
          <a:p>
            <a:pPr marL="12700">
              <a:lnSpc>
                <a:spcPct val="100000"/>
              </a:lnSpc>
              <a:spcBef>
                <a:spcPts val="100"/>
              </a:spcBef>
            </a:pPr>
            <a:r>
              <a:rPr sz="1200" spc="-20" dirty="0">
                <a:solidFill>
                  <a:srgbClr val="001F5F"/>
                </a:solidFill>
                <a:latin typeface="Tahoma"/>
                <a:cs typeface="Tahoma"/>
              </a:rPr>
              <a:t>Social</a:t>
            </a:r>
            <a:r>
              <a:rPr sz="1200" spc="-95" dirty="0">
                <a:solidFill>
                  <a:srgbClr val="001F5F"/>
                </a:solidFill>
                <a:latin typeface="Tahoma"/>
                <a:cs typeface="Tahoma"/>
              </a:rPr>
              <a:t> </a:t>
            </a:r>
            <a:r>
              <a:rPr sz="1200" spc="-10" dirty="0">
                <a:solidFill>
                  <a:srgbClr val="001F5F"/>
                </a:solidFill>
                <a:latin typeface="Tahoma"/>
                <a:cs typeface="Tahoma"/>
              </a:rPr>
              <a:t>Class</a:t>
            </a:r>
            <a:endParaRPr sz="1200">
              <a:latin typeface="Tahoma"/>
              <a:cs typeface="Tahoma"/>
            </a:endParaRPr>
          </a:p>
        </p:txBody>
      </p:sp>
    </p:spTree>
    <p:extLst>
      <p:ext uri="{BB962C8B-B14F-4D97-AF65-F5344CB8AC3E}">
        <p14:creationId xmlns:p14="http://schemas.microsoft.com/office/powerpoint/2010/main" val="18712127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85B0A863-C1EC-064E-8916-8E32C88BE966}"/>
              </a:ext>
            </a:extLst>
          </p:cNvPr>
          <p:cNvSpPr>
            <a:spLocks noGrp="1"/>
          </p:cNvSpPr>
          <p:nvPr>
            <p:ph type="body" sz="quarter" idx="11"/>
          </p:nvPr>
        </p:nvSpPr>
        <p:spPr/>
        <p:txBody>
          <a:bodyPr/>
          <a:lstStyle/>
          <a:p>
            <a:r>
              <a:rPr lang="en-IE" dirty="0" smtClean="0"/>
              <a:t>Qualitative testing</a:t>
            </a:r>
            <a:endParaRPr lang="en-IE" dirty="0"/>
          </a:p>
        </p:txBody>
      </p:sp>
      <p:sp>
        <p:nvSpPr>
          <p:cNvPr id="2" name="Text Placeholder 1"/>
          <p:cNvSpPr>
            <a:spLocks noGrp="1"/>
          </p:cNvSpPr>
          <p:nvPr>
            <p:ph type="body" sz="quarter" idx="10"/>
          </p:nvPr>
        </p:nvSpPr>
        <p:spPr>
          <a:xfrm>
            <a:off x="625390" y="1734207"/>
            <a:ext cx="10972800" cy="4593021"/>
          </a:xfrm>
        </p:spPr>
        <p:txBody>
          <a:bodyPr>
            <a:normAutofit fontScale="85000" lnSpcReduction="20000"/>
          </a:bodyPr>
          <a:lstStyle/>
          <a:p>
            <a:pPr marL="0" indent="0">
              <a:buNone/>
            </a:pPr>
            <a:r>
              <a:rPr lang="en-IE" sz="2400" dirty="0" smtClean="0"/>
              <a:t>Three options of campaign content were developed based off the keys results from the pre-campaign research. </a:t>
            </a:r>
          </a:p>
          <a:p>
            <a:pPr marL="0" indent="0">
              <a:buNone/>
            </a:pPr>
            <a:r>
              <a:rPr lang="en-IE" sz="2400" dirty="0" smtClean="0"/>
              <a:t> </a:t>
            </a:r>
          </a:p>
          <a:p>
            <a:pPr marL="0" indent="0">
              <a:buNone/>
            </a:pPr>
            <a:r>
              <a:rPr lang="en-IE" sz="2400" dirty="0" smtClean="0"/>
              <a:t>A focus group of 8 participants in the target audience in North Dublin took place to test the 3 options. </a:t>
            </a:r>
          </a:p>
          <a:p>
            <a:pPr marL="0" indent="0">
              <a:buNone/>
            </a:pPr>
            <a:endParaRPr lang="en-IE" sz="2400" dirty="0" smtClean="0"/>
          </a:p>
          <a:p>
            <a:pPr marL="0" indent="0">
              <a:buNone/>
            </a:pPr>
            <a:r>
              <a:rPr lang="en-IE" sz="2400" dirty="0"/>
              <a:t>The preferred option was </a:t>
            </a:r>
            <a:r>
              <a:rPr lang="en-IE" sz="2400" dirty="0" smtClean="0"/>
              <a:t>deemed the most effective </a:t>
            </a:r>
            <a:r>
              <a:rPr lang="en-IE" sz="2400" dirty="0"/>
              <a:t>because the focus group thought it had a serious tone, the message was clear and the quote resonated with them and felt ‘true to life’.</a:t>
            </a:r>
          </a:p>
          <a:p>
            <a:pPr marL="0" indent="0">
              <a:buNone/>
            </a:pPr>
            <a:endParaRPr lang="en-IE" sz="2400" dirty="0"/>
          </a:p>
          <a:p>
            <a:pPr marL="0" indent="0">
              <a:lnSpc>
                <a:spcPct val="150000"/>
              </a:lnSpc>
              <a:buNone/>
            </a:pPr>
            <a:r>
              <a:rPr lang="en-GB" sz="2400" dirty="0"/>
              <a:t>Lung cancer being mentioned made it more serious and would encourage them to visit their GP</a:t>
            </a:r>
            <a:r>
              <a:rPr lang="en-GB" sz="2400" dirty="0" smtClean="0"/>
              <a:t>.</a:t>
            </a:r>
          </a:p>
          <a:p>
            <a:pPr marL="0" indent="0">
              <a:lnSpc>
                <a:spcPct val="150000"/>
              </a:lnSpc>
              <a:buNone/>
            </a:pPr>
            <a:r>
              <a:rPr lang="en-GB" sz="2400" dirty="0" smtClean="0"/>
              <a:t>   </a:t>
            </a:r>
            <a:endParaRPr lang="en-GB" sz="2400" dirty="0"/>
          </a:p>
          <a:p>
            <a:pPr marL="0" indent="0">
              <a:lnSpc>
                <a:spcPct val="150000"/>
              </a:lnSpc>
              <a:buNone/>
            </a:pPr>
            <a:r>
              <a:rPr lang="en-GB" sz="2400" dirty="0"/>
              <a:t>Their children might see this and then encourage them to get checked out.  </a:t>
            </a:r>
          </a:p>
          <a:p>
            <a:pPr marL="0" indent="0">
              <a:buNone/>
            </a:pPr>
            <a:endParaRPr lang="en-IE" sz="2400" dirty="0" smtClean="0"/>
          </a:p>
          <a:p>
            <a:pPr marL="0" indent="0">
              <a:buNone/>
            </a:pPr>
            <a:endParaRPr lang="en-IE" sz="2400" dirty="0" smtClean="0"/>
          </a:p>
          <a:p>
            <a:pPr marL="0" indent="0">
              <a:buNone/>
            </a:pPr>
            <a:endParaRPr lang="en-IE" sz="2400" dirty="0"/>
          </a:p>
          <a:p>
            <a:pPr marL="0" indent="0">
              <a:buNone/>
            </a:pPr>
            <a:endParaRPr lang="en-IE" sz="2000" dirty="0"/>
          </a:p>
        </p:txBody>
      </p:sp>
    </p:spTree>
    <p:extLst>
      <p:ext uri="{BB962C8B-B14F-4D97-AF65-F5344CB8AC3E}">
        <p14:creationId xmlns:p14="http://schemas.microsoft.com/office/powerpoint/2010/main" val="18789570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471532" y="1549407"/>
            <a:ext cx="5424000" cy="1219200"/>
          </a:xfrm>
        </p:spPr>
        <p:txBody>
          <a:bodyPr/>
          <a:lstStyle/>
          <a:p>
            <a:r>
              <a:rPr lang="en-IE" dirty="0" smtClean="0"/>
              <a:t>Contact information</a:t>
            </a:r>
            <a:endParaRPr lang="en-IE" dirty="0"/>
          </a:p>
        </p:txBody>
      </p:sp>
      <p:sp>
        <p:nvSpPr>
          <p:cNvPr id="6" name="Rectangle 5"/>
          <p:cNvSpPr/>
          <p:nvPr/>
        </p:nvSpPr>
        <p:spPr>
          <a:xfrm>
            <a:off x="1392622" y="2447605"/>
            <a:ext cx="10799378" cy="4221348"/>
          </a:xfrm>
          <a:prstGeom prst="rect">
            <a:avLst/>
          </a:prstGeom>
        </p:spPr>
        <p:txBody>
          <a:bodyPr wrap="square">
            <a:spAutoFit/>
          </a:bodyPr>
          <a:lstStyle/>
          <a:p>
            <a:pPr lvl="0">
              <a:spcBef>
                <a:spcPct val="20000"/>
              </a:spcBef>
            </a:pPr>
            <a:r>
              <a:rPr lang="en-US" sz="2667" b="1" dirty="0">
                <a:solidFill>
                  <a:prstClr val="white"/>
                </a:solidFill>
              </a:rPr>
              <a:t>Thank you for </a:t>
            </a:r>
            <a:r>
              <a:rPr lang="en-US" sz="2667" b="1" dirty="0" smtClean="0">
                <a:solidFill>
                  <a:prstClr val="white"/>
                </a:solidFill>
              </a:rPr>
              <a:t>supporting </a:t>
            </a:r>
            <a:r>
              <a:rPr lang="en-US" sz="2667" b="1" dirty="0">
                <a:solidFill>
                  <a:prstClr val="white"/>
                </a:solidFill>
              </a:rPr>
              <a:t>this campaign.</a:t>
            </a:r>
          </a:p>
          <a:p>
            <a:pPr lvl="0" algn="ctr">
              <a:spcBef>
                <a:spcPct val="20000"/>
              </a:spcBef>
            </a:pPr>
            <a:endParaRPr lang="en-US" sz="2667" b="1" dirty="0">
              <a:solidFill>
                <a:prstClr val="white"/>
              </a:solidFill>
            </a:endParaRPr>
          </a:p>
          <a:p>
            <a:pPr lvl="0">
              <a:spcBef>
                <a:spcPct val="20000"/>
              </a:spcBef>
            </a:pPr>
            <a:r>
              <a:rPr lang="en-IE" sz="1867" b="1" dirty="0">
                <a:solidFill>
                  <a:prstClr val="white"/>
                </a:solidFill>
              </a:rPr>
              <a:t>For </a:t>
            </a:r>
            <a:r>
              <a:rPr lang="en-IE" sz="1867" b="1" dirty="0" smtClean="0">
                <a:solidFill>
                  <a:prstClr val="white"/>
                </a:solidFill>
              </a:rPr>
              <a:t>queries, </a:t>
            </a:r>
            <a:r>
              <a:rPr lang="en-IE" sz="1867" b="1" dirty="0">
                <a:solidFill>
                  <a:prstClr val="white"/>
                </a:solidFill>
              </a:rPr>
              <a:t>please contact: </a:t>
            </a:r>
            <a:endParaRPr lang="en-IE" sz="1867" b="1" dirty="0" smtClean="0">
              <a:solidFill>
                <a:prstClr val="white"/>
              </a:solidFill>
            </a:endParaRPr>
          </a:p>
          <a:p>
            <a:pPr marL="342900" lvl="0" indent="-342900">
              <a:spcBef>
                <a:spcPct val="20000"/>
              </a:spcBef>
              <a:buFont typeface="Arial" panose="020B0604020202020204" pitchFamily="34" charset="0"/>
              <a:buChar char="•"/>
            </a:pPr>
            <a:r>
              <a:rPr lang="en-IE" sz="1867" b="1" dirty="0" smtClean="0">
                <a:solidFill>
                  <a:prstClr val="white"/>
                </a:solidFill>
              </a:rPr>
              <a:t>Ciara Browne, </a:t>
            </a:r>
            <a:r>
              <a:rPr lang="en-IE" sz="1867" dirty="0" smtClean="0">
                <a:solidFill>
                  <a:prstClr val="white"/>
                </a:solidFill>
              </a:rPr>
              <a:t>Programmes and Campaigns Officer, HSE, </a:t>
            </a:r>
            <a:r>
              <a:rPr lang="en-IE" sz="1867" dirty="0" smtClean="0">
                <a:solidFill>
                  <a:prstClr val="white"/>
                </a:solidFill>
                <a:hlinkClick r:id="rId2"/>
              </a:rPr>
              <a:t>ciara.browne1@hse.ie</a:t>
            </a:r>
            <a:endParaRPr lang="en-IE" sz="1867" dirty="0">
              <a:solidFill>
                <a:prstClr val="white"/>
              </a:solidFill>
            </a:endParaRPr>
          </a:p>
          <a:p>
            <a:pPr marL="342900" lvl="0" indent="-342900">
              <a:spcBef>
                <a:spcPct val="20000"/>
              </a:spcBef>
              <a:buFont typeface="Arial" panose="020B0604020202020204" pitchFamily="34" charset="0"/>
              <a:buChar char="•"/>
            </a:pPr>
            <a:r>
              <a:rPr lang="en-IE" sz="1867" b="1" dirty="0" err="1" smtClean="0">
                <a:solidFill>
                  <a:prstClr val="white"/>
                </a:solidFill>
              </a:rPr>
              <a:t>Áine</a:t>
            </a:r>
            <a:r>
              <a:rPr lang="en-IE" sz="1867" b="1" dirty="0" smtClean="0">
                <a:solidFill>
                  <a:prstClr val="white"/>
                </a:solidFill>
              </a:rPr>
              <a:t> Lyng, </a:t>
            </a:r>
            <a:r>
              <a:rPr lang="en-IE" sz="1867" dirty="0" smtClean="0">
                <a:solidFill>
                  <a:prstClr val="white"/>
                </a:solidFill>
              </a:rPr>
              <a:t>Cancer Prevention Officer, NCCP, </a:t>
            </a:r>
            <a:r>
              <a:rPr lang="en-IE" sz="1867" dirty="0" smtClean="0">
                <a:solidFill>
                  <a:prstClr val="white"/>
                </a:solidFill>
                <a:hlinkClick r:id="rId3"/>
              </a:rPr>
              <a:t>prevention@cancercontrol.ie</a:t>
            </a:r>
            <a:r>
              <a:rPr lang="en-IE" sz="1867" dirty="0" smtClean="0">
                <a:solidFill>
                  <a:prstClr val="white"/>
                </a:solidFill>
              </a:rPr>
              <a:t>  </a:t>
            </a:r>
          </a:p>
          <a:p>
            <a:pPr marL="342900" lvl="0" indent="-342900">
              <a:spcBef>
                <a:spcPct val="20000"/>
              </a:spcBef>
              <a:buFont typeface="Arial" panose="020B0604020202020204" pitchFamily="34" charset="0"/>
              <a:buChar char="•"/>
            </a:pPr>
            <a:r>
              <a:rPr lang="en-IE" sz="1867" b="1" dirty="0" smtClean="0">
                <a:solidFill>
                  <a:schemeClr val="bg1"/>
                </a:solidFill>
              </a:rPr>
              <a:t>Lisa </a:t>
            </a:r>
            <a:r>
              <a:rPr lang="en-IE" sz="1867" b="1" dirty="0">
                <a:solidFill>
                  <a:schemeClr val="bg1"/>
                </a:solidFill>
              </a:rPr>
              <a:t>O Donnell, </a:t>
            </a:r>
            <a:r>
              <a:rPr lang="en-IE" sz="1867" dirty="0">
                <a:solidFill>
                  <a:schemeClr val="bg1"/>
                </a:solidFill>
              </a:rPr>
              <a:t>Senior Health Promotion &amp; Improvement Officer - Cancer </a:t>
            </a:r>
            <a:r>
              <a:rPr lang="en-IE" sz="1867" dirty="0" smtClean="0">
                <a:solidFill>
                  <a:schemeClr val="bg1"/>
                </a:solidFill>
              </a:rPr>
              <a:t>Prevention </a:t>
            </a:r>
            <a:r>
              <a:rPr lang="en-IE" sz="1867" dirty="0">
                <a:solidFill>
                  <a:schemeClr val="bg1"/>
                </a:solidFill>
              </a:rPr>
              <a:t>CHO DNCC</a:t>
            </a:r>
            <a:r>
              <a:rPr lang="en-IE" sz="1867" dirty="0">
                <a:solidFill>
                  <a:srgbClr val="00B050"/>
                </a:solidFill>
              </a:rPr>
              <a:t>, </a:t>
            </a:r>
            <a:r>
              <a:rPr lang="en-IE" sz="1867" dirty="0" smtClean="0">
                <a:solidFill>
                  <a:srgbClr val="00B050"/>
                </a:solidFill>
                <a:hlinkClick r:id="rId4"/>
              </a:rPr>
              <a:t>lisa.odonnell@hse.ie</a:t>
            </a:r>
            <a:r>
              <a:rPr lang="en-IE" sz="1867" dirty="0" smtClean="0">
                <a:solidFill>
                  <a:srgbClr val="00B050"/>
                </a:solidFill>
              </a:rPr>
              <a:t> </a:t>
            </a:r>
          </a:p>
          <a:p>
            <a:pPr lvl="0">
              <a:spcBef>
                <a:spcPts val="800"/>
              </a:spcBef>
            </a:pPr>
            <a:endParaRPr lang="en-IE" sz="1867" b="1" dirty="0" smtClean="0">
              <a:solidFill>
                <a:prstClr val="white"/>
              </a:solidFill>
            </a:endParaRPr>
          </a:p>
          <a:p>
            <a:pPr lvl="0">
              <a:spcBef>
                <a:spcPts val="800"/>
              </a:spcBef>
            </a:pPr>
            <a:r>
              <a:rPr lang="en-IE" sz="1867" b="1" dirty="0" smtClean="0">
                <a:solidFill>
                  <a:prstClr val="white"/>
                </a:solidFill>
              </a:rPr>
              <a:t>Website</a:t>
            </a:r>
          </a:p>
          <a:p>
            <a:pPr marL="342900" lvl="0" indent="-342900">
              <a:spcBef>
                <a:spcPts val="800"/>
              </a:spcBef>
              <a:buFont typeface="Arial" panose="020B0604020202020204" pitchFamily="34" charset="0"/>
              <a:buChar char="•"/>
            </a:pPr>
            <a:r>
              <a:rPr lang="en-IE" sz="1867" b="1" dirty="0" smtClean="0">
                <a:solidFill>
                  <a:schemeClr val="bg1"/>
                </a:solidFill>
              </a:rPr>
              <a:t>Health professionals</a:t>
            </a:r>
            <a:r>
              <a:rPr lang="en-IE" sz="1867" dirty="0" smtClean="0">
                <a:solidFill>
                  <a:schemeClr val="bg1"/>
                </a:solidFill>
              </a:rPr>
              <a:t>: </a:t>
            </a:r>
            <a:r>
              <a:rPr lang="en-IE" sz="1867" dirty="0" smtClean="0">
                <a:solidFill>
                  <a:srgbClr val="00B050"/>
                </a:solidFill>
                <a:hlinkClick r:id="rId5"/>
              </a:rPr>
              <a:t>www.hse.ie/cancerearlydetection</a:t>
            </a:r>
            <a:r>
              <a:rPr lang="en-IE" sz="1867" dirty="0" smtClean="0">
                <a:solidFill>
                  <a:srgbClr val="00B050"/>
                </a:solidFill>
              </a:rPr>
              <a:t> </a:t>
            </a:r>
          </a:p>
          <a:p>
            <a:pPr marL="342900" lvl="0" indent="-342900">
              <a:spcBef>
                <a:spcPts val="800"/>
              </a:spcBef>
              <a:buFont typeface="Arial" panose="020B0604020202020204" pitchFamily="34" charset="0"/>
              <a:buChar char="•"/>
            </a:pPr>
            <a:r>
              <a:rPr lang="en-IE" sz="1867" b="1" dirty="0" smtClean="0">
                <a:solidFill>
                  <a:schemeClr val="bg1"/>
                </a:solidFill>
              </a:rPr>
              <a:t>Public:</a:t>
            </a:r>
            <a:r>
              <a:rPr lang="en-IE" sz="1867" b="1" dirty="0" smtClean="0">
                <a:solidFill>
                  <a:srgbClr val="00B050"/>
                </a:solidFill>
              </a:rPr>
              <a:t> </a:t>
            </a:r>
            <a:r>
              <a:rPr lang="en-IE" sz="1867" dirty="0" smtClean="0">
                <a:solidFill>
                  <a:srgbClr val="00B050"/>
                </a:solidFill>
                <a:hlinkClick r:id="rId6"/>
              </a:rPr>
              <a:t>www.hse.ie/checkthatcough</a:t>
            </a:r>
            <a:r>
              <a:rPr lang="en-IE" sz="1867" dirty="0" smtClean="0">
                <a:solidFill>
                  <a:srgbClr val="00B050"/>
                </a:solidFill>
              </a:rPr>
              <a:t>  </a:t>
            </a:r>
            <a:endParaRPr lang="en-IE" sz="1867" dirty="0">
              <a:solidFill>
                <a:srgbClr val="00B050"/>
              </a:solidFill>
            </a:endParaRPr>
          </a:p>
        </p:txBody>
      </p:sp>
    </p:spTree>
    <p:extLst>
      <p:ext uri="{BB962C8B-B14F-4D97-AF65-F5344CB8AC3E}">
        <p14:creationId xmlns:p14="http://schemas.microsoft.com/office/powerpoint/2010/main" val="37594376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85B0A863-C1EC-064E-8916-8E32C88BE966}"/>
              </a:ext>
            </a:extLst>
          </p:cNvPr>
          <p:cNvSpPr>
            <a:spLocks noGrp="1"/>
          </p:cNvSpPr>
          <p:nvPr>
            <p:ph type="body" sz="quarter" idx="11"/>
          </p:nvPr>
        </p:nvSpPr>
        <p:spPr/>
        <p:txBody>
          <a:bodyPr/>
          <a:lstStyle/>
          <a:p>
            <a:r>
              <a:rPr lang="en-IE" dirty="0" smtClean="0"/>
              <a:t>Campaign overview</a:t>
            </a:r>
            <a:endParaRPr lang="en-IE" dirty="0"/>
          </a:p>
        </p:txBody>
      </p:sp>
      <p:sp>
        <p:nvSpPr>
          <p:cNvPr id="2" name="Text Placeholder 1"/>
          <p:cNvSpPr>
            <a:spLocks noGrp="1"/>
          </p:cNvSpPr>
          <p:nvPr>
            <p:ph type="body" sz="quarter" idx="10"/>
          </p:nvPr>
        </p:nvSpPr>
        <p:spPr>
          <a:xfrm>
            <a:off x="520286" y="1498680"/>
            <a:ext cx="11502442" cy="3921164"/>
          </a:xfrm>
        </p:spPr>
        <p:txBody>
          <a:bodyPr>
            <a:noAutofit/>
          </a:bodyPr>
          <a:lstStyle/>
          <a:p>
            <a:pPr marL="0" indent="0">
              <a:spcBef>
                <a:spcPts val="0"/>
              </a:spcBef>
              <a:buNone/>
            </a:pPr>
            <a:r>
              <a:rPr lang="en-IE" sz="1800" dirty="0"/>
              <a:t>Over 2,500 cases of lung cancer are diagnosed each year in Ireland.  Lung cancer is the leading cause of cancer mortality in both males and females in Ireland with over 1,900 deaths annually. </a:t>
            </a:r>
            <a:endParaRPr lang="en-IE" sz="1800" dirty="0" smtClean="0"/>
          </a:p>
          <a:p>
            <a:pPr marL="0" indent="0">
              <a:spcBef>
                <a:spcPts val="0"/>
              </a:spcBef>
              <a:buNone/>
            </a:pPr>
            <a:endParaRPr lang="en-IE" sz="1800" dirty="0" smtClean="0"/>
          </a:p>
          <a:p>
            <a:pPr marL="0" indent="0">
              <a:lnSpc>
                <a:spcPct val="100000"/>
              </a:lnSpc>
              <a:spcBef>
                <a:spcPts val="0"/>
              </a:spcBef>
              <a:buNone/>
            </a:pPr>
            <a:r>
              <a:rPr lang="en-IE" sz="1800" dirty="0" smtClean="0"/>
              <a:t>The </a:t>
            </a:r>
            <a:r>
              <a:rPr lang="en-IE" sz="1800" dirty="0"/>
              <a:t>HSE is piloting a regional early diagnosis of lung cancer public awareness campaign in the </a:t>
            </a:r>
            <a:r>
              <a:rPr lang="en-IE" sz="1800" u="sng" dirty="0"/>
              <a:t>North Dublin area</a:t>
            </a:r>
            <a:r>
              <a:rPr lang="en-IE" sz="1800" dirty="0" smtClean="0"/>
              <a:t>.</a:t>
            </a:r>
          </a:p>
          <a:p>
            <a:pPr marL="0" indent="0">
              <a:lnSpc>
                <a:spcPct val="100000"/>
              </a:lnSpc>
              <a:spcBef>
                <a:spcPts val="0"/>
              </a:spcBef>
              <a:buNone/>
            </a:pPr>
            <a:endParaRPr lang="en-IE" sz="1800" dirty="0"/>
          </a:p>
          <a:p>
            <a:pPr marL="0" indent="0">
              <a:lnSpc>
                <a:spcPct val="100000"/>
              </a:lnSpc>
              <a:spcBef>
                <a:spcPts val="0"/>
              </a:spcBef>
              <a:buNone/>
            </a:pPr>
            <a:r>
              <a:rPr lang="en-IE" sz="1800" b="1" dirty="0" smtClean="0"/>
              <a:t>Why North Dublin? </a:t>
            </a:r>
          </a:p>
          <a:p>
            <a:pPr marL="0" lvl="0" indent="0">
              <a:spcBef>
                <a:spcPts val="0"/>
              </a:spcBef>
              <a:buNone/>
            </a:pPr>
            <a:r>
              <a:rPr lang="en-IE" sz="1800" i="1" u="sng" dirty="0"/>
              <a:t>Epidemiology </a:t>
            </a:r>
          </a:p>
          <a:p>
            <a:pPr lvl="0">
              <a:spcBef>
                <a:spcPts val="0"/>
              </a:spcBef>
            </a:pPr>
            <a:r>
              <a:rPr lang="en-IE" sz="1800" dirty="0">
                <a:solidFill>
                  <a:prstClr val="black"/>
                </a:solidFill>
              </a:rPr>
              <a:t>Incidence of lung cancer is higher in </a:t>
            </a:r>
            <a:r>
              <a:rPr lang="en-IE" sz="1800" dirty="0" smtClean="0">
                <a:solidFill>
                  <a:prstClr val="black"/>
                </a:solidFill>
              </a:rPr>
              <a:t>North </a:t>
            </a:r>
            <a:r>
              <a:rPr lang="en-IE" sz="1800" dirty="0">
                <a:solidFill>
                  <a:prstClr val="black"/>
                </a:solidFill>
              </a:rPr>
              <a:t>Dublin relative to other areas</a:t>
            </a:r>
          </a:p>
          <a:p>
            <a:pPr lvl="0">
              <a:spcBef>
                <a:spcPts val="0"/>
              </a:spcBef>
            </a:pPr>
            <a:r>
              <a:rPr lang="en-IE" sz="1800" dirty="0" smtClean="0">
                <a:solidFill>
                  <a:prstClr val="black"/>
                </a:solidFill>
              </a:rPr>
              <a:t>North Dublin </a:t>
            </a:r>
            <a:r>
              <a:rPr lang="en-IE" sz="1800" dirty="0">
                <a:solidFill>
                  <a:prstClr val="black"/>
                </a:solidFill>
              </a:rPr>
              <a:t>has significant areas of deprivation and an older population compared to the rest of the country </a:t>
            </a:r>
          </a:p>
          <a:p>
            <a:pPr marL="0" lvl="0" indent="0">
              <a:spcBef>
                <a:spcPts val="0"/>
              </a:spcBef>
              <a:buNone/>
            </a:pPr>
            <a:r>
              <a:rPr lang="en-IE" sz="1800" i="1" u="sng" dirty="0"/>
              <a:t>Service readiness </a:t>
            </a:r>
          </a:p>
          <a:p>
            <a:pPr lvl="0">
              <a:spcBef>
                <a:spcPts val="0"/>
              </a:spcBef>
            </a:pPr>
            <a:r>
              <a:rPr lang="en-IE" sz="1800" dirty="0">
                <a:solidFill>
                  <a:prstClr val="black"/>
                </a:solidFill>
              </a:rPr>
              <a:t>Regional Cancer Prevention </a:t>
            </a:r>
            <a:r>
              <a:rPr lang="en-IE" sz="1800" dirty="0" smtClean="0">
                <a:solidFill>
                  <a:prstClr val="black"/>
                </a:solidFill>
              </a:rPr>
              <a:t>Officers in the area </a:t>
            </a:r>
            <a:r>
              <a:rPr lang="en-IE" sz="1800" dirty="0">
                <a:solidFill>
                  <a:prstClr val="black"/>
                </a:solidFill>
              </a:rPr>
              <a:t>since 2022 </a:t>
            </a:r>
            <a:endParaRPr lang="en-IE" sz="1800" dirty="0" smtClean="0">
              <a:solidFill>
                <a:prstClr val="black"/>
              </a:solidFill>
            </a:endParaRPr>
          </a:p>
          <a:p>
            <a:pPr lvl="0">
              <a:spcBef>
                <a:spcPts val="0"/>
              </a:spcBef>
            </a:pPr>
            <a:r>
              <a:rPr lang="en-IE" sz="1800" dirty="0" smtClean="0">
                <a:solidFill>
                  <a:prstClr val="black"/>
                </a:solidFill>
              </a:rPr>
              <a:t>There are two rapid </a:t>
            </a:r>
            <a:r>
              <a:rPr lang="en-IE" sz="1800" dirty="0">
                <a:solidFill>
                  <a:prstClr val="black"/>
                </a:solidFill>
              </a:rPr>
              <a:t>access lung cancer </a:t>
            </a:r>
            <a:r>
              <a:rPr lang="en-IE" sz="1800" dirty="0" smtClean="0">
                <a:solidFill>
                  <a:prstClr val="black"/>
                </a:solidFill>
              </a:rPr>
              <a:t>clinics – Mater Hospital </a:t>
            </a:r>
            <a:r>
              <a:rPr lang="en-IE" sz="1800" dirty="0">
                <a:solidFill>
                  <a:prstClr val="black"/>
                </a:solidFill>
              </a:rPr>
              <a:t>and Beaumont </a:t>
            </a:r>
            <a:r>
              <a:rPr lang="en-IE" sz="1800" dirty="0" smtClean="0">
                <a:solidFill>
                  <a:prstClr val="black"/>
                </a:solidFill>
              </a:rPr>
              <a:t>Hospital</a:t>
            </a:r>
            <a:endParaRPr lang="en-IE" sz="1800" dirty="0">
              <a:solidFill>
                <a:prstClr val="black"/>
              </a:solidFill>
            </a:endParaRPr>
          </a:p>
          <a:p>
            <a:pPr marL="0" indent="0">
              <a:spcBef>
                <a:spcPts val="0"/>
              </a:spcBef>
              <a:buNone/>
            </a:pPr>
            <a:endParaRPr lang="en-IE" sz="1800" dirty="0"/>
          </a:p>
        </p:txBody>
      </p:sp>
    </p:spTree>
    <p:extLst>
      <p:ext uri="{BB962C8B-B14F-4D97-AF65-F5344CB8AC3E}">
        <p14:creationId xmlns:p14="http://schemas.microsoft.com/office/powerpoint/2010/main" val="12326689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85B0A863-C1EC-064E-8916-8E32C88BE966}"/>
              </a:ext>
            </a:extLst>
          </p:cNvPr>
          <p:cNvSpPr>
            <a:spLocks noGrp="1"/>
          </p:cNvSpPr>
          <p:nvPr>
            <p:ph type="body" sz="quarter" idx="11"/>
          </p:nvPr>
        </p:nvSpPr>
        <p:spPr/>
        <p:txBody>
          <a:bodyPr/>
          <a:lstStyle/>
          <a:p>
            <a:r>
              <a:rPr lang="en-IE" dirty="0" smtClean="0"/>
              <a:t>Campaign overview</a:t>
            </a:r>
            <a:endParaRPr lang="en-IE" dirty="0"/>
          </a:p>
        </p:txBody>
      </p:sp>
      <p:sp>
        <p:nvSpPr>
          <p:cNvPr id="2" name="Text Placeholder 1"/>
          <p:cNvSpPr>
            <a:spLocks noGrp="1"/>
          </p:cNvSpPr>
          <p:nvPr>
            <p:ph type="body" sz="quarter" idx="10"/>
          </p:nvPr>
        </p:nvSpPr>
        <p:spPr>
          <a:xfrm>
            <a:off x="388907" y="1488170"/>
            <a:ext cx="11502442" cy="4644616"/>
          </a:xfrm>
        </p:spPr>
        <p:txBody>
          <a:bodyPr>
            <a:noAutofit/>
          </a:bodyPr>
          <a:lstStyle/>
          <a:p>
            <a:pPr marL="0" indent="0">
              <a:spcBef>
                <a:spcPts val="0"/>
              </a:spcBef>
              <a:buNone/>
            </a:pPr>
            <a:r>
              <a:rPr lang="en-IE" sz="1800" dirty="0" smtClean="0"/>
              <a:t>If </a:t>
            </a:r>
            <a:r>
              <a:rPr lang="en-IE" sz="1800" dirty="0"/>
              <a:t>lung cancer is found early, it’s easier to treat and </a:t>
            </a:r>
            <a:r>
              <a:rPr lang="en-IE" sz="1800" dirty="0" smtClean="0"/>
              <a:t>there’s </a:t>
            </a:r>
            <a:r>
              <a:rPr lang="en-IE" sz="1800" dirty="0"/>
              <a:t>a better </a:t>
            </a:r>
            <a:endParaRPr lang="en-IE" sz="1800" dirty="0" smtClean="0"/>
          </a:p>
          <a:p>
            <a:pPr marL="0" indent="0">
              <a:spcBef>
                <a:spcPts val="0"/>
              </a:spcBef>
              <a:buNone/>
            </a:pPr>
            <a:r>
              <a:rPr lang="en-IE" sz="1800" dirty="0" smtClean="0"/>
              <a:t>chance </a:t>
            </a:r>
            <a:r>
              <a:rPr lang="en-IE" sz="1800" dirty="0"/>
              <a:t>of recovery. </a:t>
            </a:r>
          </a:p>
          <a:p>
            <a:pPr marL="0" indent="0">
              <a:spcBef>
                <a:spcPts val="0"/>
              </a:spcBef>
              <a:buNone/>
            </a:pPr>
            <a:r>
              <a:rPr lang="en-IE" sz="1800" b="1" dirty="0" smtClean="0"/>
              <a:t>5-year </a:t>
            </a:r>
            <a:r>
              <a:rPr lang="en-IE" sz="1800" b="1" dirty="0"/>
              <a:t>survival for lung </a:t>
            </a:r>
            <a:r>
              <a:rPr lang="en-IE" sz="1800" b="1" dirty="0" smtClean="0"/>
              <a:t>cancer based on stage of diagnosis</a:t>
            </a:r>
            <a:endParaRPr lang="en-IE" sz="1800" b="1" dirty="0"/>
          </a:p>
          <a:p>
            <a:pPr indent="-165100">
              <a:spcBef>
                <a:spcPts val="0"/>
              </a:spcBef>
            </a:pPr>
            <a:r>
              <a:rPr lang="en-IE" sz="1800" b="1" dirty="0"/>
              <a:t>Stage 1 (early stage) is 57%  </a:t>
            </a:r>
          </a:p>
          <a:p>
            <a:pPr indent="-165100">
              <a:spcBef>
                <a:spcPts val="0"/>
              </a:spcBef>
            </a:pPr>
            <a:r>
              <a:rPr lang="en-IE" sz="1800" b="1" dirty="0"/>
              <a:t>Stage 4 (late stage) </a:t>
            </a:r>
            <a:r>
              <a:rPr lang="en-IE" sz="1800" b="1" dirty="0" smtClean="0"/>
              <a:t>is </a:t>
            </a:r>
            <a:r>
              <a:rPr lang="en-IE" sz="1800" b="1" dirty="0"/>
              <a:t>4</a:t>
            </a:r>
            <a:r>
              <a:rPr lang="en-IE" sz="1800" b="1" dirty="0" smtClean="0"/>
              <a:t>%</a:t>
            </a:r>
          </a:p>
          <a:p>
            <a:pPr marL="0" indent="0">
              <a:spcBef>
                <a:spcPts val="0"/>
              </a:spcBef>
              <a:buNone/>
            </a:pPr>
            <a:endParaRPr lang="en-IE" sz="1800" dirty="0" smtClean="0"/>
          </a:p>
          <a:p>
            <a:pPr marL="0" indent="0">
              <a:spcBef>
                <a:spcPts val="0"/>
              </a:spcBef>
              <a:buNone/>
            </a:pPr>
            <a:endParaRPr lang="en-IE" sz="1800" dirty="0"/>
          </a:p>
          <a:p>
            <a:pPr marL="0" lvl="0" indent="0">
              <a:spcBef>
                <a:spcPts val="0"/>
              </a:spcBef>
              <a:buNone/>
            </a:pPr>
            <a:r>
              <a:rPr lang="en-IE" sz="1800" dirty="0"/>
              <a:t>Most cases of lung cancer (97%) are diagnosed in people aged 50 and older. Additional risk factors include smoking/a past history of smoking and socioeconomic deprivation.</a:t>
            </a:r>
          </a:p>
          <a:p>
            <a:pPr marL="0" lvl="0" indent="0">
              <a:spcBef>
                <a:spcPts val="0"/>
              </a:spcBef>
              <a:buNone/>
            </a:pPr>
            <a:endParaRPr lang="en-IE" sz="1800" dirty="0"/>
          </a:p>
          <a:p>
            <a:pPr marL="0" lvl="0" indent="0">
              <a:spcBef>
                <a:spcPts val="0"/>
              </a:spcBef>
              <a:buNone/>
            </a:pPr>
            <a:r>
              <a:rPr lang="en-IE" sz="1800" dirty="0" smtClean="0"/>
              <a:t>One of the common </a:t>
            </a:r>
            <a:r>
              <a:rPr lang="en-IE" sz="1800" dirty="0"/>
              <a:t>symptoms of lung cancer </a:t>
            </a:r>
            <a:r>
              <a:rPr lang="en-IE" sz="1800" dirty="0" smtClean="0"/>
              <a:t>is </a:t>
            </a:r>
            <a:r>
              <a:rPr lang="en-IE" sz="1800" dirty="0"/>
              <a:t>a persistent new cough – this symptom is a key focus for the campaign.</a:t>
            </a:r>
          </a:p>
          <a:p>
            <a:pPr marL="0" lvl="0" indent="0">
              <a:spcBef>
                <a:spcPts val="0"/>
              </a:spcBef>
              <a:buNone/>
            </a:pPr>
            <a:endParaRPr lang="en-IE" sz="1800" dirty="0">
              <a:solidFill>
                <a:srgbClr val="00B050"/>
              </a:solidFill>
            </a:endParaRPr>
          </a:p>
          <a:p>
            <a:pPr marL="0" lvl="0" indent="0">
              <a:spcBef>
                <a:spcPts val="0"/>
              </a:spcBef>
              <a:buNone/>
            </a:pPr>
            <a:r>
              <a:rPr lang="en-IE" sz="1800" dirty="0"/>
              <a:t>The call to action is for people to contact their GP/doctor without delay if they develop a cough that does not </a:t>
            </a:r>
            <a:r>
              <a:rPr lang="en-IE" sz="1800" dirty="0" smtClean="0"/>
              <a:t>go away </a:t>
            </a:r>
            <a:r>
              <a:rPr lang="en-IE" sz="1800" dirty="0"/>
              <a:t>after 3 weeks.</a:t>
            </a:r>
          </a:p>
          <a:p>
            <a:pPr marL="0" indent="0">
              <a:spcBef>
                <a:spcPts val="0"/>
              </a:spcBef>
              <a:buNone/>
            </a:pPr>
            <a:endParaRPr lang="en-IE" sz="1800" dirty="0"/>
          </a:p>
          <a:p>
            <a:pPr marL="0" indent="0">
              <a:spcBef>
                <a:spcPts val="0"/>
              </a:spcBef>
              <a:buNone/>
            </a:pPr>
            <a:endParaRPr lang="en-IE" sz="1800" dirty="0"/>
          </a:p>
          <a:p>
            <a:pPr marL="0" indent="0">
              <a:spcBef>
                <a:spcPts val="0"/>
              </a:spcBef>
              <a:buNone/>
            </a:pPr>
            <a:endParaRPr lang="en-IE" sz="1800" dirty="0" smtClean="0"/>
          </a:p>
          <a:p>
            <a:pPr marL="0" indent="0">
              <a:spcBef>
                <a:spcPts val="0"/>
              </a:spcBef>
              <a:buNone/>
            </a:pPr>
            <a:endParaRPr lang="en-IE" sz="1800" dirty="0"/>
          </a:p>
        </p:txBody>
      </p:sp>
      <p:pic>
        <p:nvPicPr>
          <p:cNvPr id="4" name="Picture 3"/>
          <p:cNvPicPr>
            <a:picLocks noChangeAspect="1"/>
          </p:cNvPicPr>
          <p:nvPr/>
        </p:nvPicPr>
        <p:blipFill>
          <a:blip r:embed="rId2"/>
          <a:stretch>
            <a:fillRect/>
          </a:stretch>
        </p:blipFill>
        <p:spPr>
          <a:xfrm>
            <a:off x="7998031" y="1329641"/>
            <a:ext cx="3088404" cy="222627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117373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85B0A863-C1EC-064E-8916-8E32C88BE966}"/>
              </a:ext>
            </a:extLst>
          </p:cNvPr>
          <p:cNvSpPr>
            <a:spLocks noGrp="1"/>
          </p:cNvSpPr>
          <p:nvPr>
            <p:ph type="body" sz="quarter" idx="11"/>
          </p:nvPr>
        </p:nvSpPr>
        <p:spPr/>
        <p:txBody>
          <a:bodyPr/>
          <a:lstStyle/>
          <a:p>
            <a:r>
              <a:rPr lang="en-IE" dirty="0" smtClean="0"/>
              <a:t>Campaign overview</a:t>
            </a:r>
            <a:endParaRPr lang="en-IE" dirty="0"/>
          </a:p>
        </p:txBody>
      </p:sp>
      <p:sp>
        <p:nvSpPr>
          <p:cNvPr id="2" name="Text Placeholder 1"/>
          <p:cNvSpPr>
            <a:spLocks noGrp="1"/>
          </p:cNvSpPr>
          <p:nvPr>
            <p:ph type="body" sz="quarter" idx="10"/>
          </p:nvPr>
        </p:nvSpPr>
        <p:spPr>
          <a:xfrm>
            <a:off x="625390" y="1614293"/>
            <a:ext cx="10972800" cy="4550023"/>
          </a:xfrm>
        </p:spPr>
        <p:txBody>
          <a:bodyPr>
            <a:noAutofit/>
          </a:bodyPr>
          <a:lstStyle/>
          <a:p>
            <a:pPr marL="0" indent="0">
              <a:buNone/>
            </a:pPr>
            <a:r>
              <a:rPr lang="en-IE" sz="2400" b="1" dirty="0"/>
              <a:t>Campaign key messages:</a:t>
            </a:r>
          </a:p>
          <a:p>
            <a:r>
              <a:rPr lang="en-IE" sz="2400" dirty="0"/>
              <a:t>The earlier lung cancer is found, the better the chances of </a:t>
            </a:r>
            <a:r>
              <a:rPr lang="en-IE" sz="2400" dirty="0" smtClean="0"/>
              <a:t>survival.</a:t>
            </a:r>
            <a:endParaRPr lang="en-IE" sz="2400" dirty="0"/>
          </a:p>
          <a:p>
            <a:r>
              <a:rPr lang="en-IE" sz="2400" dirty="0" smtClean="0"/>
              <a:t>Contact your </a:t>
            </a:r>
            <a:r>
              <a:rPr lang="en-IE" sz="2400" dirty="0"/>
              <a:t>doctor / a doctor if you have a new cough lasting more than 3 weeks</a:t>
            </a:r>
            <a:r>
              <a:rPr lang="en-IE" sz="2400" dirty="0" smtClean="0"/>
              <a:t>.</a:t>
            </a:r>
          </a:p>
          <a:p>
            <a:pPr marL="0" indent="0">
              <a:buNone/>
            </a:pPr>
            <a:endParaRPr lang="en-IE" sz="2000" dirty="0"/>
          </a:p>
          <a:p>
            <a:pPr marL="0" indent="0">
              <a:buNone/>
            </a:pPr>
            <a:r>
              <a:rPr lang="en-IE" sz="2000" dirty="0"/>
              <a:t>If a GP suspects a diagnosis of lung cancer, they can refer the patients to a Rapid Access Lung Clinic </a:t>
            </a:r>
            <a:r>
              <a:rPr lang="en-IE" sz="2000" dirty="0" smtClean="0"/>
              <a:t>(in Dublin these include the </a:t>
            </a:r>
            <a:r>
              <a:rPr lang="en-IE" sz="2000" dirty="0"/>
              <a:t>Mater Hospital, Dublin </a:t>
            </a:r>
            <a:r>
              <a:rPr lang="en-IE" sz="2000" dirty="0" smtClean="0"/>
              <a:t>7, </a:t>
            </a:r>
            <a:r>
              <a:rPr lang="en-IE" sz="2000" dirty="0"/>
              <a:t>and Beaumont Hospital, Dublin 9). Rapid Access Lung Clinics have specialist staff and equipment so they can see patients with suspected lung cancer and arrange tests quickly. </a:t>
            </a:r>
          </a:p>
          <a:p>
            <a:pPr marL="0" indent="0">
              <a:buNone/>
            </a:pPr>
            <a:endParaRPr lang="en-IE" sz="2000" dirty="0"/>
          </a:p>
          <a:p>
            <a:pPr marL="0" indent="0">
              <a:buNone/>
            </a:pPr>
            <a:endParaRPr lang="en-IE" dirty="0"/>
          </a:p>
        </p:txBody>
      </p:sp>
    </p:spTree>
    <p:extLst>
      <p:ext uri="{BB962C8B-B14F-4D97-AF65-F5344CB8AC3E}">
        <p14:creationId xmlns:p14="http://schemas.microsoft.com/office/powerpoint/2010/main" val="13612988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439999" y="3168000"/>
            <a:ext cx="9333103" cy="1219200"/>
          </a:xfrm>
        </p:spPr>
        <p:txBody>
          <a:bodyPr/>
          <a:lstStyle/>
          <a:p>
            <a:r>
              <a:rPr lang="en-IE" dirty="0" smtClean="0"/>
              <a:t>Campaign plan and assets</a:t>
            </a:r>
            <a:endParaRPr lang="en-IE" dirty="0"/>
          </a:p>
        </p:txBody>
      </p:sp>
    </p:spTree>
    <p:extLst>
      <p:ext uri="{BB962C8B-B14F-4D97-AF65-F5344CB8AC3E}">
        <p14:creationId xmlns:p14="http://schemas.microsoft.com/office/powerpoint/2010/main" val="42506410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85B0A863-C1EC-064E-8916-8E32C88BE966}"/>
              </a:ext>
            </a:extLst>
          </p:cNvPr>
          <p:cNvSpPr>
            <a:spLocks noGrp="1"/>
          </p:cNvSpPr>
          <p:nvPr>
            <p:ph type="body" sz="quarter" idx="11"/>
          </p:nvPr>
        </p:nvSpPr>
        <p:spPr/>
        <p:txBody>
          <a:bodyPr/>
          <a:lstStyle/>
          <a:p>
            <a:r>
              <a:rPr lang="en-IE" dirty="0" smtClean="0"/>
              <a:t>Campaign channels</a:t>
            </a:r>
            <a:endParaRPr lang="en-IE" dirty="0"/>
          </a:p>
        </p:txBody>
      </p:sp>
      <p:sp>
        <p:nvSpPr>
          <p:cNvPr id="2" name="Text Placeholder 1"/>
          <p:cNvSpPr>
            <a:spLocks noGrp="1"/>
          </p:cNvSpPr>
          <p:nvPr>
            <p:ph type="body" sz="quarter" idx="10"/>
          </p:nvPr>
        </p:nvSpPr>
        <p:spPr>
          <a:xfrm>
            <a:off x="625390" y="1376855"/>
            <a:ext cx="4782182" cy="4976648"/>
          </a:xfrm>
        </p:spPr>
        <p:txBody>
          <a:bodyPr>
            <a:noAutofit/>
          </a:bodyPr>
          <a:lstStyle/>
          <a:p>
            <a:pPr marL="0" indent="0">
              <a:buNone/>
            </a:pPr>
            <a:r>
              <a:rPr lang="en-IE" sz="2000" b="1" dirty="0" smtClean="0"/>
              <a:t>29 July to 8 September</a:t>
            </a:r>
            <a:endParaRPr lang="en-IE" sz="2000" dirty="0" smtClean="0"/>
          </a:p>
          <a:p>
            <a:r>
              <a:rPr lang="en-IE" sz="1800" b="1" dirty="0" smtClean="0"/>
              <a:t>Out-Of-Home (OOH)</a:t>
            </a:r>
            <a:r>
              <a:rPr lang="en-IE" sz="1800" dirty="0" smtClean="0"/>
              <a:t> ads at bus shelters, </a:t>
            </a:r>
            <a:r>
              <a:rPr lang="en-IE" sz="1800" dirty="0" err="1" smtClean="0"/>
              <a:t>digitowers</a:t>
            </a:r>
            <a:r>
              <a:rPr lang="en-IE" sz="1800" dirty="0" smtClean="0"/>
              <a:t> and ad boxes across identified areas of social deprivation in North Dublin </a:t>
            </a:r>
            <a:r>
              <a:rPr lang="en-IE" i="1" dirty="0" smtClean="0"/>
              <a:t>(ads featured on the right)</a:t>
            </a:r>
          </a:p>
          <a:p>
            <a:r>
              <a:rPr lang="en-IE" sz="1800" b="1" dirty="0" smtClean="0"/>
              <a:t>Pharmacy screens </a:t>
            </a:r>
            <a:r>
              <a:rPr lang="en-IE" sz="1800" dirty="0" smtClean="0"/>
              <a:t>in a small selection of North Dublin pharmacies </a:t>
            </a:r>
          </a:p>
          <a:p>
            <a:r>
              <a:rPr lang="en-IE" sz="1800" b="1" dirty="0" smtClean="0"/>
              <a:t>Press ads </a:t>
            </a:r>
            <a:r>
              <a:rPr lang="en-IE" sz="1800" dirty="0" smtClean="0"/>
              <a:t>in </a:t>
            </a:r>
            <a:r>
              <a:rPr lang="en-IE" sz="1800" i="1" dirty="0" err="1" smtClean="0"/>
              <a:t>Northside</a:t>
            </a:r>
            <a:r>
              <a:rPr lang="en-IE" sz="1800" i="1" dirty="0" smtClean="0"/>
              <a:t> People </a:t>
            </a:r>
            <a:r>
              <a:rPr lang="en-IE" sz="1800" dirty="0" smtClean="0"/>
              <a:t>(East and West publications) </a:t>
            </a:r>
            <a:endParaRPr lang="en-IE" sz="1800" dirty="0"/>
          </a:p>
          <a:p>
            <a:r>
              <a:rPr lang="en-IE" sz="1800" b="1" dirty="0"/>
              <a:t>Social media </a:t>
            </a:r>
            <a:r>
              <a:rPr lang="en-IE" sz="1800" dirty="0" smtClean="0"/>
              <a:t>paid ads across Facebook</a:t>
            </a:r>
          </a:p>
          <a:p>
            <a:r>
              <a:rPr lang="en-IE" sz="1800" b="1" dirty="0" smtClean="0"/>
              <a:t>Community Promotion </a:t>
            </a:r>
            <a:r>
              <a:rPr lang="en-IE" sz="1800" dirty="0" smtClean="0"/>
              <a:t>– this campaign pack sent to over 800 stakeholders in North Dublin to promote the campaign</a:t>
            </a:r>
            <a:endParaRPr lang="en-IE" sz="1800" i="1" dirty="0" smtClean="0"/>
          </a:p>
          <a:p>
            <a:pPr marL="0" indent="0">
              <a:buNone/>
            </a:pPr>
            <a:r>
              <a:rPr lang="en-IE" i="1" dirty="0" smtClean="0"/>
              <a:t>OOH, pharmacy screen ads and press will also run in Irish copy</a:t>
            </a:r>
            <a:endParaRPr lang="en-IE" i="1"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12663" y="1543940"/>
            <a:ext cx="2950520" cy="4425936"/>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88999" y="1543940"/>
            <a:ext cx="2950520" cy="4425936"/>
          </a:xfrm>
          <a:prstGeom prst="rect">
            <a:avLst/>
          </a:prstGeom>
        </p:spPr>
      </p:pic>
    </p:spTree>
    <p:extLst>
      <p:ext uri="{BB962C8B-B14F-4D97-AF65-F5344CB8AC3E}">
        <p14:creationId xmlns:p14="http://schemas.microsoft.com/office/powerpoint/2010/main" val="14302359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85B0A863-C1EC-064E-8916-8E32C88BE966}"/>
              </a:ext>
            </a:extLst>
          </p:cNvPr>
          <p:cNvSpPr>
            <a:spLocks noGrp="1"/>
          </p:cNvSpPr>
          <p:nvPr>
            <p:ph type="body" sz="quarter" idx="11"/>
          </p:nvPr>
        </p:nvSpPr>
        <p:spPr/>
        <p:txBody>
          <a:bodyPr/>
          <a:lstStyle/>
          <a:p>
            <a:r>
              <a:rPr lang="en-IE" dirty="0" smtClean="0"/>
              <a:t>Resources for you</a:t>
            </a:r>
            <a:endParaRPr lang="en-IE" dirty="0"/>
          </a:p>
        </p:txBody>
      </p:sp>
      <p:sp>
        <p:nvSpPr>
          <p:cNvPr id="2" name="Text Placeholder 1"/>
          <p:cNvSpPr>
            <a:spLocks noGrp="1"/>
          </p:cNvSpPr>
          <p:nvPr>
            <p:ph type="body" sz="quarter" idx="10"/>
          </p:nvPr>
        </p:nvSpPr>
        <p:spPr>
          <a:xfrm>
            <a:off x="604763" y="1476071"/>
            <a:ext cx="10012930" cy="4593021"/>
          </a:xfrm>
        </p:spPr>
        <p:txBody>
          <a:bodyPr>
            <a:normAutofit/>
          </a:bodyPr>
          <a:lstStyle/>
          <a:p>
            <a:pPr marL="0" indent="0">
              <a:buNone/>
            </a:pPr>
            <a:r>
              <a:rPr lang="en-IE" sz="2000" b="1" dirty="0" smtClean="0"/>
              <a:t>Online </a:t>
            </a:r>
            <a:r>
              <a:rPr lang="en-IE" sz="2000" b="1" dirty="0" smtClean="0"/>
              <a:t>resources</a:t>
            </a:r>
          </a:p>
          <a:p>
            <a:pPr marL="0" indent="0">
              <a:buNone/>
            </a:pPr>
            <a:r>
              <a:rPr lang="en-IE" sz="2000" dirty="0" smtClean="0"/>
              <a:t>(Right </a:t>
            </a:r>
            <a:r>
              <a:rPr lang="en-IE" sz="2000" dirty="0"/>
              <a:t>click on links below to open the </a:t>
            </a:r>
            <a:r>
              <a:rPr lang="en-IE" sz="2000" dirty="0" smtClean="0"/>
              <a:t>hyperlink)</a:t>
            </a:r>
            <a:endParaRPr lang="en-IE" sz="2000" dirty="0" smtClean="0"/>
          </a:p>
          <a:p>
            <a:r>
              <a:rPr lang="en-IE" sz="2000" dirty="0" smtClean="0">
                <a:hlinkClick r:id="rId2"/>
              </a:rPr>
              <a:t>I </a:t>
            </a:r>
            <a:r>
              <a:rPr lang="en-IE" sz="2000" dirty="0" smtClean="0">
                <a:hlinkClick r:id="rId2"/>
              </a:rPr>
              <a:t>really thought </a:t>
            </a:r>
            <a:r>
              <a:rPr lang="en-IE" sz="2000" dirty="0">
                <a:hlinkClick r:id="rId2"/>
              </a:rPr>
              <a:t>that 3 week cough was just a cold A4 </a:t>
            </a:r>
            <a:r>
              <a:rPr lang="en-IE" sz="2000" dirty="0" smtClean="0">
                <a:hlinkClick r:id="rId2"/>
              </a:rPr>
              <a:t>poster</a:t>
            </a:r>
            <a:endParaRPr lang="en-IE" sz="2000" dirty="0"/>
          </a:p>
          <a:p>
            <a:r>
              <a:rPr lang="en-IE" sz="2000" dirty="0">
                <a:hlinkClick r:id="rId3"/>
              </a:rPr>
              <a:t>I thought that 3 week cough was just a cold DL leaflet </a:t>
            </a:r>
            <a:endParaRPr lang="en-IE" sz="2000" dirty="0" smtClean="0"/>
          </a:p>
          <a:p>
            <a:pPr marL="0" indent="0">
              <a:buNone/>
            </a:pPr>
            <a:endParaRPr lang="en-IE" sz="2000" dirty="0"/>
          </a:p>
          <a:p>
            <a:r>
              <a:rPr lang="en-IE" sz="2000" dirty="0" smtClean="0">
                <a:hlinkClick r:id="rId4"/>
              </a:rPr>
              <a:t>I </a:t>
            </a:r>
            <a:r>
              <a:rPr lang="en-IE" sz="2000" dirty="0">
                <a:hlinkClick r:id="rId4"/>
              </a:rPr>
              <a:t>thought that 3 week cough was a chest infection A4 poster </a:t>
            </a:r>
            <a:endParaRPr lang="en-IE" sz="2000" dirty="0" smtClean="0"/>
          </a:p>
          <a:p>
            <a:r>
              <a:rPr lang="en-IE" sz="2000" dirty="0" smtClean="0">
                <a:hlinkClick r:id="rId5"/>
              </a:rPr>
              <a:t>I </a:t>
            </a:r>
            <a:r>
              <a:rPr lang="en-IE" sz="2000" dirty="0">
                <a:hlinkClick r:id="rId5"/>
              </a:rPr>
              <a:t>thought that 3 week cough was a chest infection DL leaflet </a:t>
            </a:r>
            <a:endParaRPr lang="en-IE" sz="2000" dirty="0" smtClean="0"/>
          </a:p>
          <a:p>
            <a:pPr marL="0" indent="0">
              <a:buNone/>
            </a:pPr>
            <a:endParaRPr lang="en-IE" sz="2000" dirty="0" smtClean="0"/>
          </a:p>
          <a:p>
            <a:r>
              <a:rPr lang="en-IE" sz="2000" dirty="0" smtClean="0">
                <a:hlinkClick r:id="rId6"/>
              </a:rPr>
              <a:t>Know </a:t>
            </a:r>
            <a:r>
              <a:rPr lang="en-IE" sz="2000" dirty="0">
                <a:hlinkClick r:id="rId6"/>
              </a:rPr>
              <a:t>the signs, find lung cancer </a:t>
            </a:r>
            <a:r>
              <a:rPr lang="en-IE" sz="2000" dirty="0" smtClean="0">
                <a:hlinkClick r:id="rId6"/>
              </a:rPr>
              <a:t>early</a:t>
            </a:r>
            <a:r>
              <a:rPr lang="en-IE" sz="2000" dirty="0">
                <a:hlinkClick r:id="rId6"/>
              </a:rPr>
              <a:t> –</a:t>
            </a:r>
            <a:r>
              <a:rPr lang="en-IE" sz="2000" dirty="0" smtClean="0">
                <a:hlinkClick r:id="rId6"/>
              </a:rPr>
              <a:t> </a:t>
            </a:r>
            <a:r>
              <a:rPr lang="en-IE" sz="2000" dirty="0">
                <a:hlinkClick r:id="rId6"/>
              </a:rPr>
              <a:t>A4 poster</a:t>
            </a:r>
            <a:endParaRPr lang="en-IE" sz="2000" dirty="0"/>
          </a:p>
          <a:p>
            <a:r>
              <a:rPr lang="en-IE" sz="2000" dirty="0" smtClean="0">
                <a:hlinkClick r:id="rId7"/>
              </a:rPr>
              <a:t>Lung cancer, find cancer early – A4 factsheet</a:t>
            </a:r>
            <a:endParaRPr lang="en-IE" sz="2000" dirty="0"/>
          </a:p>
          <a:p>
            <a:pPr marL="0" indent="0">
              <a:buNone/>
            </a:pPr>
            <a:endParaRPr lang="en-IE" sz="2000" dirty="0" smtClean="0">
              <a:solidFill>
                <a:srgbClr val="00B050"/>
              </a:solidFill>
            </a:endParaRPr>
          </a:p>
          <a:p>
            <a:endParaRPr lang="en-IE" sz="2000" dirty="0"/>
          </a:p>
          <a:p>
            <a:endParaRPr lang="en-IE" sz="2000" dirty="0"/>
          </a:p>
          <a:p>
            <a:endParaRPr lang="en-IE" sz="2000" dirty="0" smtClean="0"/>
          </a:p>
          <a:p>
            <a:pPr marL="0" indent="0">
              <a:buNone/>
            </a:pPr>
            <a:endParaRPr lang="en-IE" sz="2000" dirty="0"/>
          </a:p>
          <a:p>
            <a:pPr marL="0" indent="0">
              <a:buNone/>
            </a:pPr>
            <a:endParaRPr lang="en-IE" sz="2000" dirty="0"/>
          </a:p>
          <a:p>
            <a:pPr marL="0" indent="0">
              <a:buNone/>
            </a:pPr>
            <a:endParaRPr lang="en-IE" sz="2000" dirty="0"/>
          </a:p>
        </p:txBody>
      </p:sp>
    </p:spTree>
    <p:extLst>
      <p:ext uri="{BB962C8B-B14F-4D97-AF65-F5344CB8AC3E}">
        <p14:creationId xmlns:p14="http://schemas.microsoft.com/office/powerpoint/2010/main" val="1142340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85B0A863-C1EC-064E-8916-8E32C88BE966}"/>
              </a:ext>
            </a:extLst>
          </p:cNvPr>
          <p:cNvSpPr>
            <a:spLocks noGrp="1"/>
          </p:cNvSpPr>
          <p:nvPr>
            <p:ph type="body" sz="quarter" idx="11"/>
          </p:nvPr>
        </p:nvSpPr>
        <p:spPr/>
        <p:txBody>
          <a:bodyPr/>
          <a:lstStyle/>
          <a:p>
            <a:r>
              <a:rPr lang="en-IE" dirty="0" smtClean="0"/>
              <a:t>Resources for you</a:t>
            </a:r>
            <a:endParaRPr lang="en-IE" dirty="0"/>
          </a:p>
        </p:txBody>
      </p:sp>
      <p:sp>
        <p:nvSpPr>
          <p:cNvPr id="2" name="Text Placeholder 1"/>
          <p:cNvSpPr>
            <a:spLocks noGrp="1"/>
          </p:cNvSpPr>
          <p:nvPr>
            <p:ph type="body" sz="quarter" idx="10"/>
          </p:nvPr>
        </p:nvSpPr>
        <p:spPr>
          <a:xfrm>
            <a:off x="604763" y="1476071"/>
            <a:ext cx="11235139" cy="4593021"/>
          </a:xfrm>
        </p:spPr>
        <p:txBody>
          <a:bodyPr>
            <a:normAutofit fontScale="92500"/>
          </a:bodyPr>
          <a:lstStyle/>
          <a:p>
            <a:pPr marL="0" indent="0">
              <a:buNone/>
            </a:pPr>
            <a:endParaRPr lang="en-IE" sz="2000" dirty="0" smtClean="0">
              <a:solidFill>
                <a:srgbClr val="00B050"/>
              </a:solidFill>
            </a:endParaRPr>
          </a:p>
          <a:p>
            <a:pPr marL="0" indent="0">
              <a:buNone/>
            </a:pPr>
            <a:r>
              <a:rPr lang="en-IE" sz="2000" b="1" dirty="0" smtClean="0"/>
              <a:t>Printed resources</a:t>
            </a:r>
          </a:p>
          <a:p>
            <a:r>
              <a:rPr lang="en-IE" sz="2000" dirty="0" smtClean="0"/>
              <a:t>Contact</a:t>
            </a:r>
            <a:r>
              <a:rPr lang="en-IE" sz="2000" dirty="0" smtClean="0">
                <a:solidFill>
                  <a:srgbClr val="00B050"/>
                </a:solidFill>
              </a:rPr>
              <a:t> </a:t>
            </a:r>
            <a:r>
              <a:rPr lang="en-IE" sz="2000" dirty="0" smtClean="0">
                <a:solidFill>
                  <a:srgbClr val="00B050"/>
                </a:solidFill>
                <a:hlinkClick r:id="rId2"/>
              </a:rPr>
              <a:t>prevention@cancercontrol.ie</a:t>
            </a:r>
            <a:r>
              <a:rPr lang="en-IE" sz="2000" dirty="0">
                <a:solidFill>
                  <a:srgbClr val="00B050"/>
                </a:solidFill>
              </a:rPr>
              <a:t> </a:t>
            </a:r>
            <a:r>
              <a:rPr lang="en-IE" sz="2000" dirty="0" smtClean="0"/>
              <a:t>or </a:t>
            </a:r>
            <a:r>
              <a:rPr lang="en-IE" sz="2000" dirty="0" smtClean="0">
                <a:hlinkClick r:id="rId3"/>
              </a:rPr>
              <a:t>lisa.odonnell@hse.ie</a:t>
            </a:r>
            <a:r>
              <a:rPr lang="en-IE" sz="2000" dirty="0" smtClean="0"/>
              <a:t> for </a:t>
            </a:r>
            <a:r>
              <a:rPr lang="en-IE" sz="2000" dirty="0"/>
              <a:t>hard copies of the campaign </a:t>
            </a:r>
            <a:r>
              <a:rPr lang="en-IE" sz="2000" dirty="0" smtClean="0"/>
              <a:t>A3 or A4 poster </a:t>
            </a:r>
            <a:r>
              <a:rPr lang="en-IE" sz="2000" dirty="0"/>
              <a:t>or leaflet</a:t>
            </a:r>
          </a:p>
          <a:p>
            <a:r>
              <a:rPr lang="en-IE" sz="2000" dirty="0" smtClean="0"/>
              <a:t>You </a:t>
            </a:r>
            <a:r>
              <a:rPr lang="en-IE" sz="2000" dirty="0"/>
              <a:t>can order </a:t>
            </a:r>
            <a:r>
              <a:rPr lang="en-IE" sz="2000" dirty="0" smtClean="0"/>
              <a:t>hard copies </a:t>
            </a:r>
            <a:r>
              <a:rPr lang="en-IE" sz="2000" dirty="0"/>
              <a:t>of </a:t>
            </a:r>
            <a:r>
              <a:rPr lang="en-IE" sz="2000" dirty="0" smtClean="0"/>
              <a:t>the </a:t>
            </a:r>
            <a:r>
              <a:rPr lang="en-IE" sz="2000" i="1" dirty="0" smtClean="0">
                <a:hlinkClick r:id="rId4"/>
              </a:rPr>
              <a:t>Know </a:t>
            </a:r>
            <a:r>
              <a:rPr lang="en-IE" sz="2000" i="1" dirty="0">
                <a:hlinkClick r:id="rId4"/>
              </a:rPr>
              <a:t>the signs, find lung cancer early </a:t>
            </a:r>
            <a:r>
              <a:rPr lang="en-IE" sz="2000" dirty="0">
                <a:hlinkClick r:id="rId4"/>
              </a:rPr>
              <a:t>A4 poster </a:t>
            </a:r>
            <a:r>
              <a:rPr lang="en-IE" sz="2000" dirty="0"/>
              <a:t>and </a:t>
            </a:r>
            <a:r>
              <a:rPr lang="en-IE" sz="2000" i="1" dirty="0">
                <a:hlinkClick r:id="rId5"/>
              </a:rPr>
              <a:t>Lung </a:t>
            </a:r>
            <a:r>
              <a:rPr lang="en-IE" sz="2000" i="1" dirty="0" smtClean="0">
                <a:hlinkClick r:id="rId5"/>
              </a:rPr>
              <a:t>cancer</a:t>
            </a:r>
            <a:r>
              <a:rPr lang="en-IE" sz="2000" i="1" dirty="0">
                <a:hlinkClick r:id="rId5"/>
              </a:rPr>
              <a:t>, </a:t>
            </a:r>
            <a:r>
              <a:rPr lang="en-IE" sz="2000" i="1" dirty="0" smtClean="0">
                <a:hlinkClick r:id="rId5"/>
              </a:rPr>
              <a:t>find </a:t>
            </a:r>
            <a:r>
              <a:rPr lang="en-IE" sz="2000" i="1" dirty="0">
                <a:hlinkClick r:id="rId5"/>
              </a:rPr>
              <a:t>cancer early </a:t>
            </a:r>
            <a:r>
              <a:rPr lang="en-IE" sz="2000" dirty="0">
                <a:hlinkClick r:id="rId5"/>
              </a:rPr>
              <a:t>A4 </a:t>
            </a:r>
            <a:r>
              <a:rPr lang="en-IE" sz="2000" dirty="0" smtClean="0">
                <a:hlinkClick r:id="rId5"/>
              </a:rPr>
              <a:t>factsheet </a:t>
            </a:r>
            <a:r>
              <a:rPr lang="en-IE" sz="2000" dirty="0"/>
              <a:t>from </a:t>
            </a:r>
            <a:r>
              <a:rPr lang="en-IE" sz="2000" dirty="0" smtClean="0">
                <a:hlinkClick r:id="rId6"/>
              </a:rPr>
              <a:t>healthpromotion.ie</a:t>
            </a:r>
            <a:r>
              <a:rPr lang="en-IE" sz="2000" dirty="0" smtClean="0"/>
              <a:t>. </a:t>
            </a:r>
            <a:r>
              <a:rPr lang="en-IE" sz="2000" dirty="0"/>
              <a:t>Search for the materials using the drop-down menus. </a:t>
            </a:r>
            <a:r>
              <a:rPr lang="en-IE" sz="2000" dirty="0" smtClean="0"/>
              <a:t>Choose </a:t>
            </a:r>
            <a:r>
              <a:rPr lang="en-IE" sz="2000" dirty="0"/>
              <a:t>‘Cancer’ </a:t>
            </a:r>
            <a:r>
              <a:rPr lang="en-IE" sz="2000" dirty="0" smtClean="0"/>
              <a:t>in </a:t>
            </a:r>
            <a:r>
              <a:rPr lang="en-IE" sz="2000" dirty="0"/>
              <a:t>‘Search by topic’ </a:t>
            </a:r>
            <a:r>
              <a:rPr lang="en-IE" sz="2000" dirty="0" smtClean="0"/>
              <a:t>and use </a:t>
            </a:r>
            <a:r>
              <a:rPr lang="en-IE" sz="2000" dirty="0"/>
              <a:t>‘Lung’ </a:t>
            </a:r>
            <a:r>
              <a:rPr lang="en-IE" sz="2000" dirty="0" smtClean="0"/>
              <a:t>in the </a:t>
            </a:r>
            <a:r>
              <a:rPr lang="en-IE" sz="2000" dirty="0"/>
              <a:t>‘Search by keyword</a:t>
            </a:r>
            <a:r>
              <a:rPr lang="en-IE" sz="2000" dirty="0" smtClean="0"/>
              <a:t>’ </a:t>
            </a:r>
          </a:p>
          <a:p>
            <a:pPr marL="0" indent="0">
              <a:buNone/>
            </a:pPr>
            <a:endParaRPr lang="en-IE" sz="2000" dirty="0" smtClean="0">
              <a:solidFill>
                <a:srgbClr val="00B050"/>
              </a:solidFill>
            </a:endParaRPr>
          </a:p>
          <a:p>
            <a:pPr marL="0" indent="0">
              <a:buNone/>
            </a:pPr>
            <a:r>
              <a:rPr lang="en-IE" sz="2000" b="1" dirty="0" smtClean="0"/>
              <a:t>Webpage</a:t>
            </a:r>
          </a:p>
          <a:p>
            <a:r>
              <a:rPr lang="en-IE" sz="2000" dirty="0" smtClean="0"/>
              <a:t>Health professionals: The posters and </a:t>
            </a:r>
            <a:r>
              <a:rPr lang="en-IE" sz="2000" dirty="0"/>
              <a:t>social media assets, as well as NCCP factsheets are available on </a:t>
            </a:r>
            <a:r>
              <a:rPr lang="en-IE" sz="2000" dirty="0" smtClean="0">
                <a:solidFill>
                  <a:srgbClr val="00B050"/>
                </a:solidFill>
                <a:hlinkClick r:id="rId7"/>
              </a:rPr>
              <a:t>www.hse.ie/cancerearlydetection</a:t>
            </a:r>
            <a:r>
              <a:rPr lang="en-IE" sz="2000" dirty="0" smtClean="0">
                <a:solidFill>
                  <a:srgbClr val="00B050"/>
                </a:solidFill>
              </a:rPr>
              <a:t>  </a:t>
            </a:r>
          </a:p>
          <a:p>
            <a:r>
              <a:rPr lang="en-IE" sz="2000" dirty="0" smtClean="0"/>
              <a:t>Public information: Visit </a:t>
            </a:r>
            <a:r>
              <a:rPr lang="en-IE" sz="2000" dirty="0" smtClean="0">
                <a:hlinkClick r:id="rId8"/>
              </a:rPr>
              <a:t>www.hse.ie/checkthatcough</a:t>
            </a:r>
            <a:r>
              <a:rPr lang="en-IE" sz="2000" dirty="0" smtClean="0"/>
              <a:t> </a:t>
            </a:r>
            <a:endParaRPr lang="en-IE" sz="2000" dirty="0"/>
          </a:p>
          <a:p>
            <a:endParaRPr lang="en-IE" sz="2000" dirty="0"/>
          </a:p>
          <a:p>
            <a:endParaRPr lang="en-IE" sz="2000" dirty="0"/>
          </a:p>
          <a:p>
            <a:endParaRPr lang="en-IE" sz="2000" dirty="0" smtClean="0"/>
          </a:p>
          <a:p>
            <a:pPr marL="0" indent="0">
              <a:buNone/>
            </a:pPr>
            <a:endParaRPr lang="en-IE" sz="2000" dirty="0"/>
          </a:p>
          <a:p>
            <a:pPr marL="0" indent="0">
              <a:buNone/>
            </a:pPr>
            <a:endParaRPr lang="en-IE" sz="2000" dirty="0"/>
          </a:p>
          <a:p>
            <a:pPr marL="0" indent="0">
              <a:buNone/>
            </a:pPr>
            <a:endParaRPr lang="en-IE" sz="2000" dirty="0"/>
          </a:p>
        </p:txBody>
      </p:sp>
    </p:spTree>
    <p:extLst>
      <p:ext uri="{BB962C8B-B14F-4D97-AF65-F5344CB8AC3E}">
        <p14:creationId xmlns:p14="http://schemas.microsoft.com/office/powerpoint/2010/main" val="11537391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632000" y="401454"/>
            <a:ext cx="9847237" cy="780801"/>
          </a:xfrm>
        </p:spPr>
        <p:txBody>
          <a:bodyPr>
            <a:normAutofit/>
          </a:bodyPr>
          <a:lstStyle/>
          <a:p>
            <a:r>
              <a:rPr lang="en-IE" dirty="0" smtClean="0"/>
              <a:t>Social </a:t>
            </a:r>
            <a:r>
              <a:rPr lang="en-IE" dirty="0"/>
              <a:t>media </a:t>
            </a:r>
            <a:endParaRPr lang="en-US" dirty="0">
              <a:solidFill>
                <a:srgbClr val="FF0000"/>
              </a:solidFill>
            </a:endParaRPr>
          </a:p>
        </p:txBody>
      </p:sp>
      <p:sp>
        <p:nvSpPr>
          <p:cNvPr id="8" name="Rectangle 7"/>
          <p:cNvSpPr/>
          <p:nvPr/>
        </p:nvSpPr>
        <p:spPr>
          <a:xfrm>
            <a:off x="396188" y="1267323"/>
            <a:ext cx="11238764" cy="4760278"/>
          </a:xfrm>
          <a:prstGeom prst="rect">
            <a:avLst/>
          </a:prstGeom>
        </p:spPr>
        <p:txBody>
          <a:bodyPr wrap="square">
            <a:spAutoFit/>
          </a:bodyPr>
          <a:lstStyle/>
          <a:p>
            <a:r>
              <a:rPr lang="en-IE" dirty="0"/>
              <a:t>Please like and repost our </a:t>
            </a:r>
            <a:r>
              <a:rPr lang="en-IE" dirty="0" smtClean="0"/>
              <a:t>messages. Right click </a:t>
            </a:r>
            <a:r>
              <a:rPr lang="en-IE" dirty="0"/>
              <a:t>on </a:t>
            </a:r>
            <a:r>
              <a:rPr lang="en-IE" dirty="0" smtClean="0"/>
              <a:t>links below to open the hyperlink of the social </a:t>
            </a:r>
            <a:r>
              <a:rPr lang="en-IE" dirty="0"/>
              <a:t>media </a:t>
            </a:r>
            <a:r>
              <a:rPr lang="en-IE" dirty="0" smtClean="0"/>
              <a:t>videos if you would like to share on your own channels also. </a:t>
            </a:r>
          </a:p>
          <a:p>
            <a:endParaRPr lang="en-IE" b="1" dirty="0" smtClean="0"/>
          </a:p>
          <a:p>
            <a:r>
              <a:rPr lang="en-IE" dirty="0" smtClean="0"/>
              <a:t>Messages will be shared on the following channels</a:t>
            </a:r>
          </a:p>
          <a:p>
            <a:pPr defTabSz="685800">
              <a:spcBef>
                <a:spcPts val="750"/>
              </a:spcBef>
            </a:pPr>
            <a:r>
              <a:rPr lang="en-IE" b="1" dirty="0" smtClean="0"/>
              <a:t>Facebook: </a:t>
            </a:r>
            <a:r>
              <a:rPr lang="en-IE" dirty="0" smtClean="0"/>
              <a:t>HSE Ireland </a:t>
            </a:r>
          </a:p>
          <a:p>
            <a:pPr defTabSz="685800">
              <a:spcBef>
                <a:spcPts val="750"/>
              </a:spcBef>
            </a:pPr>
            <a:r>
              <a:rPr lang="en-IE" b="1" dirty="0" smtClean="0"/>
              <a:t>Instagram</a:t>
            </a:r>
            <a:r>
              <a:rPr lang="en-IE" b="1" dirty="0"/>
              <a:t>: </a:t>
            </a:r>
            <a:r>
              <a:rPr lang="en-IE" dirty="0"/>
              <a:t>@</a:t>
            </a:r>
            <a:r>
              <a:rPr lang="en-IE" dirty="0" err="1"/>
              <a:t>Irishhealthservice</a:t>
            </a:r>
            <a:endParaRPr lang="en-IE" dirty="0"/>
          </a:p>
          <a:p>
            <a:pPr defTabSz="685800">
              <a:spcBef>
                <a:spcPts val="750"/>
              </a:spcBef>
            </a:pPr>
            <a:r>
              <a:rPr lang="en-IE" b="1" dirty="0" smtClean="0"/>
              <a:t>X</a:t>
            </a:r>
            <a:r>
              <a:rPr lang="en-IE" b="1" dirty="0"/>
              <a:t>: </a:t>
            </a:r>
            <a:r>
              <a:rPr lang="en-IE" dirty="0"/>
              <a:t>@</a:t>
            </a:r>
            <a:r>
              <a:rPr lang="en-IE" dirty="0" err="1" smtClean="0"/>
              <a:t>HSELive</a:t>
            </a:r>
            <a:endParaRPr lang="en-IE" dirty="0" smtClean="0"/>
          </a:p>
          <a:p>
            <a:pPr marL="285750" indent="-285750" defTabSz="685800">
              <a:spcBef>
                <a:spcPts val="750"/>
              </a:spcBef>
              <a:buFont typeface="Arial" panose="020B0604020202020204" pitchFamily="34" charset="0"/>
              <a:buChar char="•"/>
            </a:pPr>
            <a:endParaRPr lang="en-IE" dirty="0"/>
          </a:p>
          <a:p>
            <a:pPr marL="285750" indent="-285750">
              <a:buFont typeface="Arial" panose="020B0604020202020204" pitchFamily="34" charset="0"/>
              <a:buChar char="•"/>
            </a:pPr>
            <a:r>
              <a:rPr lang="en-IE" dirty="0">
                <a:hlinkClick r:id="rId2"/>
              </a:rPr>
              <a:t>Check that cough social media video with male voiceover</a:t>
            </a:r>
            <a:endParaRPr lang="en-IE" dirty="0"/>
          </a:p>
          <a:p>
            <a:pPr marL="285750" indent="-285750">
              <a:buFont typeface="Arial" panose="020B0604020202020204" pitchFamily="34" charset="0"/>
              <a:buChar char="•"/>
            </a:pPr>
            <a:r>
              <a:rPr lang="en-IE" u="sng" dirty="0">
                <a:hlinkClick r:id="rId3"/>
              </a:rPr>
              <a:t>Check that cough social media video, male, square</a:t>
            </a:r>
            <a:endParaRPr lang="en-IE" dirty="0"/>
          </a:p>
          <a:p>
            <a:pPr marL="285750" indent="-285750">
              <a:buFont typeface="Arial" panose="020B0604020202020204" pitchFamily="34" charset="0"/>
              <a:buChar char="•"/>
            </a:pPr>
            <a:r>
              <a:rPr lang="en-IE" u="sng" dirty="0">
                <a:hlinkClick r:id="rId4"/>
              </a:rPr>
              <a:t>Check that cough social media video, female square</a:t>
            </a:r>
            <a:endParaRPr lang="en-IE" dirty="0"/>
          </a:p>
          <a:p>
            <a:pPr marL="285750" indent="-285750">
              <a:buFont typeface="Arial" panose="020B0604020202020204" pitchFamily="34" charset="0"/>
              <a:buChar char="•"/>
            </a:pPr>
            <a:r>
              <a:rPr lang="en-IE" u="sng" dirty="0">
                <a:hlinkClick r:id="rId5"/>
              </a:rPr>
              <a:t>Check that cough social media video, male 9 x 16</a:t>
            </a:r>
            <a:endParaRPr lang="en-IE" dirty="0"/>
          </a:p>
          <a:p>
            <a:pPr marL="285750" indent="-285750">
              <a:buFont typeface="Arial" panose="020B0604020202020204" pitchFamily="34" charset="0"/>
              <a:buChar char="•"/>
            </a:pPr>
            <a:r>
              <a:rPr lang="en-IE" u="sng" dirty="0">
                <a:hlinkClick r:id="rId6"/>
              </a:rPr>
              <a:t>Check that cough social media video, female, 9 x 16</a:t>
            </a:r>
            <a:endParaRPr lang="en-IE" dirty="0"/>
          </a:p>
          <a:p>
            <a:pPr marL="285750" indent="-285750">
              <a:buFont typeface="Arial" panose="020B0604020202020204" pitchFamily="34" charset="0"/>
              <a:buChar char="•"/>
            </a:pPr>
            <a:r>
              <a:rPr lang="en-IE" u="sng" dirty="0">
                <a:hlinkClick r:id="rId7"/>
              </a:rPr>
              <a:t>Know the signs, spot lung cancer early video</a:t>
            </a:r>
            <a:endParaRPr lang="en-IE" dirty="0"/>
          </a:p>
          <a:p>
            <a:pPr defTabSz="685800">
              <a:spcBef>
                <a:spcPts val="750"/>
              </a:spcBef>
            </a:pPr>
            <a:endParaRPr lang="en-IE" dirty="0"/>
          </a:p>
        </p:txBody>
      </p:sp>
      <p:pic>
        <p:nvPicPr>
          <p:cNvPr id="4" name="Picture 3"/>
          <p:cNvPicPr>
            <a:picLocks noChangeAspect="1"/>
          </p:cNvPicPr>
          <p:nvPr/>
        </p:nvPicPr>
        <p:blipFill>
          <a:blip r:embed="rId8"/>
          <a:stretch>
            <a:fillRect/>
          </a:stretch>
        </p:blipFill>
        <p:spPr>
          <a:xfrm>
            <a:off x="9621986" y="3986072"/>
            <a:ext cx="1857251" cy="1913531"/>
          </a:xfrm>
          <a:prstGeom prst="rect">
            <a:avLst/>
          </a:prstGeom>
        </p:spPr>
      </p:pic>
      <p:pic>
        <p:nvPicPr>
          <p:cNvPr id="5" name="Picture 4"/>
          <p:cNvPicPr>
            <a:picLocks noChangeAspect="1"/>
          </p:cNvPicPr>
          <p:nvPr/>
        </p:nvPicPr>
        <p:blipFill>
          <a:blip r:embed="rId9"/>
          <a:stretch>
            <a:fillRect/>
          </a:stretch>
        </p:blipFill>
        <p:spPr>
          <a:xfrm>
            <a:off x="7487853" y="2396970"/>
            <a:ext cx="1978418" cy="1965571"/>
          </a:xfrm>
          <a:prstGeom prst="rect">
            <a:avLst/>
          </a:prstGeom>
        </p:spPr>
      </p:pic>
    </p:spTree>
    <p:extLst>
      <p:ext uri="{BB962C8B-B14F-4D97-AF65-F5344CB8AC3E}">
        <p14:creationId xmlns:p14="http://schemas.microsoft.com/office/powerpoint/2010/main" val="2552632092"/>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13162</TotalTime>
  <Words>1654</Words>
  <Application>Microsoft Office PowerPoint</Application>
  <PresentationFormat>Widescreen</PresentationFormat>
  <Paragraphs>208</Paragraphs>
  <Slides>18</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18</vt:i4>
      </vt:variant>
    </vt:vector>
  </HeadingPairs>
  <TitlesOfParts>
    <vt:vector size="25" baseType="lpstr">
      <vt:lpstr>Arial</vt:lpstr>
      <vt:lpstr>Calibri</vt:lpstr>
      <vt:lpstr>Calibri Light</vt:lpstr>
      <vt:lpstr>Tahoma</vt:lpstr>
      <vt:lpstr>Times New Roman</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Outdoor play: Skin Protection</dc:title>
  <dc:creator>Aine Lyng</dc:creator>
  <cp:lastModifiedBy>Aine Lyng</cp:lastModifiedBy>
  <cp:revision>339</cp:revision>
  <dcterms:created xsi:type="dcterms:W3CDTF">2020-02-10T09:47:23Z</dcterms:created>
  <dcterms:modified xsi:type="dcterms:W3CDTF">2024-07-25T15:04:33Z</dcterms:modified>
  <cp:contentStatus/>
</cp:coreProperties>
</file>