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0"/>
  </p:notesMasterIdLst>
  <p:sldIdLst>
    <p:sldId id="410" r:id="rId6"/>
    <p:sldId id="384" r:id="rId7"/>
    <p:sldId id="321" r:id="rId8"/>
    <p:sldId id="339" r:id="rId9"/>
    <p:sldId id="350" r:id="rId10"/>
    <p:sldId id="392" r:id="rId11"/>
    <p:sldId id="393" r:id="rId12"/>
    <p:sldId id="394" r:id="rId13"/>
    <p:sldId id="395" r:id="rId14"/>
    <p:sldId id="396" r:id="rId15"/>
    <p:sldId id="397" r:id="rId16"/>
    <p:sldId id="398" r:id="rId17"/>
    <p:sldId id="399" r:id="rId18"/>
    <p:sldId id="401" r:id="rId19"/>
    <p:sldId id="380" r:id="rId20"/>
    <p:sldId id="383" r:id="rId21"/>
    <p:sldId id="391" r:id="rId22"/>
    <p:sldId id="402" r:id="rId23"/>
    <p:sldId id="403" r:id="rId24"/>
    <p:sldId id="404" r:id="rId25"/>
    <p:sldId id="405" r:id="rId26"/>
    <p:sldId id="406" r:id="rId27"/>
    <p:sldId id="390" r:id="rId28"/>
    <p:sldId id="41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DBE0B-161D-4EBF-88C5-DA4F487A15DF}" type="datetimeFigureOut">
              <a:rPr lang="en-IE" smtClean="0"/>
              <a:t>06/02/2024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3381-A298-4E75-B033-58F1095E505E}" type="slidenum">
              <a:rPr lang="en-IE" smtClean="0"/>
              <a:t>‹#›</a:t>
            </a:fld>
            <a:endParaRPr lang="en-IE"/>
          </a:p>
        </p:txBody>
      </p:sp>
    </p:spTree>
    <p:extLst>
      <p:ext uri="{BB962C8B-B14F-4D97-AF65-F5344CB8AC3E}">
        <p14:creationId xmlns:p14="http://schemas.microsoft.com/office/powerpoint/2010/main" val="337446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xfrm>
            <a:off x="92075"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576ACE9A-8EC8-4F51-B560-0343B3BD8B5D}"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3</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a:p>
            <a:pPr eaLnBrk="1" hangingPunct="1">
              <a:spcBef>
                <a:spcPct val="0"/>
              </a:spcBef>
            </a:pPr>
            <a:endParaRPr lang="en-IE"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60A743D4-1888-4127-8953-9295C19E9E9A}"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4</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dirty="0"/>
          </a:p>
          <a:p>
            <a:pPr eaLnBrk="1" hangingPunct="1">
              <a:spcBef>
                <a:spcPct val="0"/>
              </a:spcBef>
            </a:pPr>
            <a:endParaRPr lang="en-IE"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EBF641D6-BA00-4C0A-BB65-7004C85ADAE2}"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5</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074B44-C8E5-468E-A0FA-71026E911365}" type="slidenum">
              <a:rPr kumimoji="0" lang="en-IE" alt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IE" alt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708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89E3-914D-5B6A-E008-DADF5750230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E"/>
          </a:p>
        </p:txBody>
      </p:sp>
      <p:sp>
        <p:nvSpPr>
          <p:cNvPr id="3" name="Subtitle 2">
            <a:extLst>
              <a:ext uri="{FF2B5EF4-FFF2-40B4-BE49-F238E27FC236}">
                <a16:creationId xmlns:a16="http://schemas.microsoft.com/office/drawing/2014/main" id="{C60DD48E-FC5B-0C1E-900B-D1ACCA894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E"/>
          </a:p>
        </p:txBody>
      </p:sp>
      <p:sp>
        <p:nvSpPr>
          <p:cNvPr id="4" name="Date Placeholder 3">
            <a:extLst>
              <a:ext uri="{FF2B5EF4-FFF2-40B4-BE49-F238E27FC236}">
                <a16:creationId xmlns:a16="http://schemas.microsoft.com/office/drawing/2014/main" id="{A22CA92E-F08E-36AF-2A06-326C7F08DA6E}"/>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613CFDE8-9C11-5ED6-53D5-E53B3742021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086CC9C-CB63-B669-8A94-E8A674D91BE8}"/>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79046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CC2B-5235-67D4-E720-D8206DC42AC2}"/>
              </a:ext>
            </a:extLst>
          </p:cNvPr>
          <p:cNvSpPr>
            <a:spLocks noGrp="1"/>
          </p:cNvSpPr>
          <p:nvPr>
            <p:ph type="title"/>
          </p:nvPr>
        </p:nvSpPr>
        <p:spPr/>
        <p:txBody>
          <a:bodyPr/>
          <a:lstStyle/>
          <a:p>
            <a:r>
              <a:rPr lang="en-GB"/>
              <a:t>Click to edit Master title style</a:t>
            </a:r>
            <a:endParaRPr lang="en-IE"/>
          </a:p>
        </p:txBody>
      </p:sp>
      <p:sp>
        <p:nvSpPr>
          <p:cNvPr id="3" name="Vertical Text Placeholder 2">
            <a:extLst>
              <a:ext uri="{FF2B5EF4-FFF2-40B4-BE49-F238E27FC236}">
                <a16:creationId xmlns:a16="http://schemas.microsoft.com/office/drawing/2014/main" id="{C6E57055-9501-5F05-2754-39C0D6AD95D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Date Placeholder 3">
            <a:extLst>
              <a:ext uri="{FF2B5EF4-FFF2-40B4-BE49-F238E27FC236}">
                <a16:creationId xmlns:a16="http://schemas.microsoft.com/office/drawing/2014/main" id="{DCDBA319-2849-9FEE-2F0D-24B47EB3284F}"/>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FCEB4AB1-AA93-E63A-1AE6-910F2AC6670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8B018E2-D81B-A397-0F48-DD4E86951456}"/>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368657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C4629-166A-A0E8-F1BE-5528518A5E9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E"/>
          </a:p>
        </p:txBody>
      </p:sp>
      <p:sp>
        <p:nvSpPr>
          <p:cNvPr id="3" name="Vertical Text Placeholder 2">
            <a:extLst>
              <a:ext uri="{FF2B5EF4-FFF2-40B4-BE49-F238E27FC236}">
                <a16:creationId xmlns:a16="http://schemas.microsoft.com/office/drawing/2014/main" id="{AA028A84-A5A8-649A-DA49-53AD299E598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Date Placeholder 3">
            <a:extLst>
              <a:ext uri="{FF2B5EF4-FFF2-40B4-BE49-F238E27FC236}">
                <a16:creationId xmlns:a16="http://schemas.microsoft.com/office/drawing/2014/main" id="{83FB29B2-6E86-3A72-BB4B-DC46CBED8E31}"/>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338645DC-4D7D-DB7A-C6AE-39989999CB4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4EB427E-5664-28B3-F1BA-3F75E0037B13}"/>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3862294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1B57862-B456-4741-98F1-75DF3891D3B7}"/>
              </a:ext>
            </a:extLst>
          </p:cNvPr>
          <p:cNvSpPr/>
          <p:nvPr userDrawn="1"/>
        </p:nvSpPr>
        <p:spPr>
          <a:xfrm>
            <a:off x="-24680" y="1600198"/>
            <a:ext cx="12216680" cy="3657601"/>
          </a:xfrm>
          <a:prstGeom prst="rect">
            <a:avLst/>
          </a:prstGeom>
          <a:solidFill>
            <a:srgbClr val="BFD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ctrTitle"/>
          </p:nvPr>
        </p:nvSpPr>
        <p:spPr>
          <a:xfrm>
            <a:off x="4038600" y="1600199"/>
            <a:ext cx="6629400" cy="1909763"/>
          </a:xfrm>
        </p:spPr>
        <p:txBody>
          <a:bodyPr anchor="b"/>
          <a:lstStyle>
            <a:lvl1pPr algn="ctr">
              <a:defRPr sz="6000">
                <a:solidFill>
                  <a:srgbClr val="1C2747"/>
                </a:solidFill>
              </a:defRPr>
            </a:lvl1pPr>
          </a:lstStyle>
          <a:p>
            <a:r>
              <a:rPr lang="en-US" dirty="0"/>
              <a:t>Click to edit Master title style</a:t>
            </a:r>
          </a:p>
        </p:txBody>
      </p:sp>
      <p:sp>
        <p:nvSpPr>
          <p:cNvPr id="3" name="Subtitle 2"/>
          <p:cNvSpPr>
            <a:spLocks noGrp="1"/>
          </p:cNvSpPr>
          <p:nvPr>
            <p:ph type="subTitle" idx="1"/>
          </p:nvPr>
        </p:nvSpPr>
        <p:spPr>
          <a:xfrm>
            <a:off x="4038600" y="4077072"/>
            <a:ext cx="6629400" cy="1180728"/>
          </a:xfrm>
        </p:spPr>
        <p:txBody>
          <a:bodyPr/>
          <a:lstStyle>
            <a:lvl1pPr marL="0" indent="0" algn="ctr">
              <a:buNone/>
              <a:defRPr sz="2400">
                <a:solidFill>
                  <a:srgbClr val="1C274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Picture 8">
            <a:extLst>
              <a:ext uri="{FF2B5EF4-FFF2-40B4-BE49-F238E27FC236}">
                <a16:creationId xmlns:a16="http://schemas.microsoft.com/office/drawing/2014/main" id="{5BA13224-EFB3-40B8-AF20-8702DA3F11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863" y="1664056"/>
            <a:ext cx="3529889" cy="3529889"/>
          </a:xfrm>
          <a:prstGeom prst="rect">
            <a:avLst/>
          </a:prstGeom>
        </p:spPr>
      </p:pic>
      <p:sp>
        <p:nvSpPr>
          <p:cNvPr id="12" name="Rectangle 11">
            <a:extLst>
              <a:ext uri="{FF2B5EF4-FFF2-40B4-BE49-F238E27FC236}">
                <a16:creationId xmlns:a16="http://schemas.microsoft.com/office/drawing/2014/main" id="{38CC7BB2-10E6-4B7A-87E6-46EB90693F87}"/>
              </a:ext>
            </a:extLst>
          </p:cNvPr>
          <p:cNvSpPr/>
          <p:nvPr userDrawn="1"/>
        </p:nvSpPr>
        <p:spPr>
          <a:xfrm>
            <a:off x="4038600" y="3653978"/>
            <a:ext cx="6629400" cy="1350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94473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376" y="185738"/>
            <a:ext cx="10515600" cy="728154"/>
          </a:xfrm>
        </p:spPr>
        <p:txBody>
          <a:bodyPr/>
          <a:lstStyle/>
          <a:p>
            <a:r>
              <a:rPr lang="en-US" dirty="0"/>
              <a:t>Click to edit Master title style</a:t>
            </a:r>
          </a:p>
        </p:txBody>
      </p:sp>
      <p:sp>
        <p:nvSpPr>
          <p:cNvPr id="3" name="Content Placeholder 2"/>
          <p:cNvSpPr>
            <a:spLocks noGrp="1"/>
          </p:cNvSpPr>
          <p:nvPr>
            <p:ph idx="1"/>
          </p:nvPr>
        </p:nvSpPr>
        <p:spPr>
          <a:xfrm>
            <a:off x="479376" y="1052736"/>
            <a:ext cx="11305256" cy="5124227"/>
          </a:xfrm>
        </p:spPr>
        <p:txBody>
          <a:bodyPr numCol="1"/>
          <a:lstStyle>
            <a:lvl1pPr>
              <a:defRPr sz="2000"/>
            </a:lvl1pPr>
            <a:lvl2pPr>
              <a:defRPr sz="1800"/>
            </a:lvl2pPr>
            <a:lvl3pPr>
              <a:defRPr sz="16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pPr>
              <a:defRPr/>
            </a:pPr>
            <a:fld id="{37BE95AF-ED32-4F27-B25A-8BC2D9F0A50B}" type="datetime1">
              <a:rPr lang="en-US" smtClean="0"/>
              <a:pPr>
                <a:defRPr/>
              </a:pPr>
              <a:t>2/6/2024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9048328" y="6309320"/>
            <a:ext cx="2743200" cy="365125"/>
          </a:xfrm>
        </p:spPr>
        <p:txBody>
          <a:bodyPr/>
          <a:lstStyle>
            <a:lvl1pPr>
              <a:defRPr sz="1000" b="1">
                <a:solidFill>
                  <a:schemeClr val="bg1"/>
                </a:solidFill>
              </a:defRPr>
            </a:lvl1pPr>
          </a:lstStyle>
          <a:p>
            <a:pPr>
              <a:defRPr/>
            </a:pPr>
            <a:fld id="{4CCBC2AC-F654-4E0D-A5C3-0FBDCC2F9106}" type="slidenum">
              <a:rPr lang="en-US" altLang="en-US" smtClean="0"/>
              <a:pPr>
                <a:defRPr/>
              </a:pPr>
              <a:t>‹#›</a:t>
            </a:fld>
            <a:endParaRPr lang="en-US" altLang="en-US" dirty="0"/>
          </a:p>
        </p:txBody>
      </p:sp>
      <p:pic>
        <p:nvPicPr>
          <p:cNvPr id="7" name="Picture 6">
            <a:extLst>
              <a:ext uri="{FF2B5EF4-FFF2-40B4-BE49-F238E27FC236}">
                <a16:creationId xmlns:a16="http://schemas.microsoft.com/office/drawing/2014/main" id="{54ED0051-75B0-43FA-94CE-1BD81B000FA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8108" y="0"/>
            <a:ext cx="913892" cy="913892"/>
          </a:xfrm>
          <a:prstGeom prst="rect">
            <a:avLst/>
          </a:prstGeom>
        </p:spPr>
      </p:pic>
      <p:grpSp>
        <p:nvGrpSpPr>
          <p:cNvPr id="45" name="Group 44"/>
          <p:cNvGrpSpPr/>
          <p:nvPr userDrawn="1"/>
        </p:nvGrpSpPr>
        <p:grpSpPr>
          <a:xfrm>
            <a:off x="-3956" y="6143445"/>
            <a:ext cx="12199912" cy="721449"/>
            <a:chOff x="88776" y="6143445"/>
            <a:chExt cx="12199912" cy="721449"/>
          </a:xfrm>
        </p:grpSpPr>
        <p:sp>
          <p:nvSpPr>
            <p:cNvPr id="43" name="Freeform 42"/>
            <p:cNvSpPr/>
            <p:nvPr userDrawn="1"/>
          </p:nvSpPr>
          <p:spPr>
            <a:xfrm>
              <a:off x="91647" y="6143445"/>
              <a:ext cx="12193518" cy="704706"/>
            </a:xfrm>
            <a:custGeom>
              <a:avLst/>
              <a:gdLst>
                <a:gd name="connsiteX0" fmla="*/ 12193518 w 12193518"/>
                <a:gd name="connsiteY0" fmla="*/ 0 h 704706"/>
                <a:gd name="connsiteX1" fmla="*/ 12193518 w 12193518"/>
                <a:gd name="connsiteY1" fmla="*/ 501956 h 704706"/>
                <a:gd name="connsiteX2" fmla="*/ 6387509 w 12193518"/>
                <a:gd name="connsiteY2" fmla="*/ 704706 h 704706"/>
                <a:gd name="connsiteX3" fmla="*/ 9739 w 12193518"/>
                <a:gd name="connsiteY3" fmla="*/ 704706 h 704706"/>
                <a:gd name="connsiteX4" fmla="*/ 0 w 12193518"/>
                <a:gd name="connsiteY4" fmla="*/ 425807 h 704706"/>
                <a:gd name="connsiteX5" fmla="*/ 12193518 w 12193518"/>
                <a:gd name="connsiteY5" fmla="*/ 0 h 70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3518" h="704706">
                  <a:moveTo>
                    <a:pt x="12193518" y="0"/>
                  </a:moveTo>
                  <a:lnTo>
                    <a:pt x="12193518" y="501956"/>
                  </a:lnTo>
                  <a:lnTo>
                    <a:pt x="6387509" y="704706"/>
                  </a:lnTo>
                  <a:lnTo>
                    <a:pt x="9739" y="704706"/>
                  </a:lnTo>
                  <a:lnTo>
                    <a:pt x="0" y="425807"/>
                  </a:lnTo>
                  <a:lnTo>
                    <a:pt x="12193518" y="0"/>
                  </a:lnTo>
                  <a:close/>
                </a:path>
              </a:pathLst>
            </a:custGeom>
            <a:solidFill>
              <a:srgbClr val="BFD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Freeform 39"/>
            <p:cNvSpPr/>
            <p:nvPr userDrawn="1"/>
          </p:nvSpPr>
          <p:spPr>
            <a:xfrm>
              <a:off x="88776" y="6401876"/>
              <a:ext cx="12199912" cy="463018"/>
            </a:xfrm>
            <a:custGeom>
              <a:avLst/>
              <a:gdLst>
                <a:gd name="connsiteX0" fmla="*/ 12199912 w 12199912"/>
                <a:gd name="connsiteY0" fmla="*/ 0 h 463018"/>
                <a:gd name="connsiteX1" fmla="*/ 12199912 w 12199912"/>
                <a:gd name="connsiteY1" fmla="*/ 463018 h 463018"/>
                <a:gd name="connsiteX2" fmla="*/ 0 w 12199912"/>
                <a:gd name="connsiteY2" fmla="*/ 463018 h 463018"/>
                <a:gd name="connsiteX3" fmla="*/ 0 w 12199912"/>
                <a:gd name="connsiteY3" fmla="*/ 212949 h 463018"/>
                <a:gd name="connsiteX4" fmla="*/ 12199912 w 12199912"/>
                <a:gd name="connsiteY4" fmla="*/ 0 h 463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463018">
                  <a:moveTo>
                    <a:pt x="12199912" y="0"/>
                  </a:moveTo>
                  <a:lnTo>
                    <a:pt x="12199912" y="463018"/>
                  </a:lnTo>
                  <a:lnTo>
                    <a:pt x="0" y="463018"/>
                  </a:lnTo>
                  <a:lnTo>
                    <a:pt x="0" y="212949"/>
                  </a:lnTo>
                  <a:lnTo>
                    <a:pt x="12199912" y="0"/>
                  </a:lnTo>
                  <a:close/>
                </a:path>
              </a:pathLst>
            </a:cu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Freeform 36"/>
            <p:cNvSpPr/>
            <p:nvPr userDrawn="1"/>
          </p:nvSpPr>
          <p:spPr>
            <a:xfrm>
              <a:off x="88776" y="6661150"/>
              <a:ext cx="12199912" cy="192682"/>
            </a:xfrm>
            <a:custGeom>
              <a:avLst/>
              <a:gdLst>
                <a:gd name="connsiteX0" fmla="*/ 0 w 12199912"/>
                <a:gd name="connsiteY0" fmla="*/ 0 h 192682"/>
                <a:gd name="connsiteX1" fmla="*/ 12199912 w 12199912"/>
                <a:gd name="connsiteY1" fmla="*/ 0 h 192682"/>
                <a:gd name="connsiteX2" fmla="*/ 12199912 w 12199912"/>
                <a:gd name="connsiteY2" fmla="*/ 192682 h 192682"/>
                <a:gd name="connsiteX3" fmla="*/ 0 w 12199912"/>
                <a:gd name="connsiteY3" fmla="*/ 192682 h 192682"/>
                <a:gd name="connsiteX4" fmla="*/ 0 w 12199912"/>
                <a:gd name="connsiteY4" fmla="*/ 0 h 19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192682">
                  <a:moveTo>
                    <a:pt x="0" y="0"/>
                  </a:moveTo>
                  <a:lnTo>
                    <a:pt x="12199912" y="0"/>
                  </a:lnTo>
                  <a:lnTo>
                    <a:pt x="12199912" y="192682"/>
                  </a:lnTo>
                  <a:lnTo>
                    <a:pt x="0" y="192682"/>
                  </a:lnTo>
                  <a:lnTo>
                    <a:pt x="0" y="0"/>
                  </a:lnTo>
                  <a:close/>
                </a:path>
              </a:pathLst>
            </a:custGeom>
            <a:solidFill>
              <a:srgbClr val="1C2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Tree>
    <p:extLst>
      <p:ext uri="{BB962C8B-B14F-4D97-AF65-F5344CB8AC3E}">
        <p14:creationId xmlns:p14="http://schemas.microsoft.com/office/powerpoint/2010/main" val="288273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34A545F-4389-44EC-A99E-DDB60B73A84E}" type="datetime1">
              <a:rPr lang="en-US" smtClean="0"/>
              <a:pPr>
                <a:defRPr/>
              </a:pPr>
              <a:t>2/6/2024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FAFD4A6-1351-43DE-97A3-CF5D0F4441AA}" type="slidenum">
              <a:rPr lang="en-US" altLang="en-US" smtClean="0"/>
              <a:pPr>
                <a:defRPr/>
              </a:pPr>
              <a:t>‹#›</a:t>
            </a:fld>
            <a:endParaRPr lang="en-US" altLang="en-US"/>
          </a:p>
        </p:txBody>
      </p:sp>
      <p:pic>
        <p:nvPicPr>
          <p:cNvPr id="7" name="Picture 6">
            <a:extLst>
              <a:ext uri="{FF2B5EF4-FFF2-40B4-BE49-F238E27FC236}">
                <a16:creationId xmlns:a16="http://schemas.microsoft.com/office/drawing/2014/main" id="{040BE7B4-B458-472D-A44A-8DEBD8E63C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8108" y="0"/>
            <a:ext cx="913892" cy="913892"/>
          </a:xfrm>
          <a:prstGeom prst="rect">
            <a:avLst/>
          </a:prstGeom>
        </p:spPr>
      </p:pic>
    </p:spTree>
    <p:extLst>
      <p:ext uri="{BB962C8B-B14F-4D97-AF65-F5344CB8AC3E}">
        <p14:creationId xmlns:p14="http://schemas.microsoft.com/office/powerpoint/2010/main" val="1308407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9" name="Group 8"/>
          <p:cNvGrpSpPr/>
          <p:nvPr userDrawn="1"/>
        </p:nvGrpSpPr>
        <p:grpSpPr>
          <a:xfrm>
            <a:off x="-3956" y="6143445"/>
            <a:ext cx="12199912" cy="721449"/>
            <a:chOff x="88776" y="6143445"/>
            <a:chExt cx="12199912" cy="721449"/>
          </a:xfrm>
        </p:grpSpPr>
        <p:sp>
          <p:nvSpPr>
            <p:cNvPr id="10" name="Freeform 9"/>
            <p:cNvSpPr/>
            <p:nvPr userDrawn="1"/>
          </p:nvSpPr>
          <p:spPr>
            <a:xfrm>
              <a:off x="91647" y="6143445"/>
              <a:ext cx="12193518" cy="704706"/>
            </a:xfrm>
            <a:custGeom>
              <a:avLst/>
              <a:gdLst>
                <a:gd name="connsiteX0" fmla="*/ 12193518 w 12193518"/>
                <a:gd name="connsiteY0" fmla="*/ 0 h 704706"/>
                <a:gd name="connsiteX1" fmla="*/ 12193518 w 12193518"/>
                <a:gd name="connsiteY1" fmla="*/ 501956 h 704706"/>
                <a:gd name="connsiteX2" fmla="*/ 6387509 w 12193518"/>
                <a:gd name="connsiteY2" fmla="*/ 704706 h 704706"/>
                <a:gd name="connsiteX3" fmla="*/ 9739 w 12193518"/>
                <a:gd name="connsiteY3" fmla="*/ 704706 h 704706"/>
                <a:gd name="connsiteX4" fmla="*/ 0 w 12193518"/>
                <a:gd name="connsiteY4" fmla="*/ 425807 h 704706"/>
                <a:gd name="connsiteX5" fmla="*/ 12193518 w 12193518"/>
                <a:gd name="connsiteY5" fmla="*/ 0 h 70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3518" h="704706">
                  <a:moveTo>
                    <a:pt x="12193518" y="0"/>
                  </a:moveTo>
                  <a:lnTo>
                    <a:pt x="12193518" y="501956"/>
                  </a:lnTo>
                  <a:lnTo>
                    <a:pt x="6387509" y="704706"/>
                  </a:lnTo>
                  <a:lnTo>
                    <a:pt x="9739" y="704706"/>
                  </a:lnTo>
                  <a:lnTo>
                    <a:pt x="0" y="425807"/>
                  </a:lnTo>
                  <a:lnTo>
                    <a:pt x="12193518" y="0"/>
                  </a:lnTo>
                  <a:close/>
                </a:path>
              </a:pathLst>
            </a:custGeom>
            <a:solidFill>
              <a:srgbClr val="BFD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Freeform 10"/>
            <p:cNvSpPr/>
            <p:nvPr userDrawn="1"/>
          </p:nvSpPr>
          <p:spPr>
            <a:xfrm>
              <a:off x="88776" y="6401876"/>
              <a:ext cx="12199912" cy="463018"/>
            </a:xfrm>
            <a:custGeom>
              <a:avLst/>
              <a:gdLst>
                <a:gd name="connsiteX0" fmla="*/ 12199912 w 12199912"/>
                <a:gd name="connsiteY0" fmla="*/ 0 h 463018"/>
                <a:gd name="connsiteX1" fmla="*/ 12199912 w 12199912"/>
                <a:gd name="connsiteY1" fmla="*/ 463018 h 463018"/>
                <a:gd name="connsiteX2" fmla="*/ 0 w 12199912"/>
                <a:gd name="connsiteY2" fmla="*/ 463018 h 463018"/>
                <a:gd name="connsiteX3" fmla="*/ 0 w 12199912"/>
                <a:gd name="connsiteY3" fmla="*/ 212949 h 463018"/>
                <a:gd name="connsiteX4" fmla="*/ 12199912 w 12199912"/>
                <a:gd name="connsiteY4" fmla="*/ 0 h 463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463018">
                  <a:moveTo>
                    <a:pt x="12199912" y="0"/>
                  </a:moveTo>
                  <a:lnTo>
                    <a:pt x="12199912" y="463018"/>
                  </a:lnTo>
                  <a:lnTo>
                    <a:pt x="0" y="463018"/>
                  </a:lnTo>
                  <a:lnTo>
                    <a:pt x="0" y="212949"/>
                  </a:lnTo>
                  <a:lnTo>
                    <a:pt x="12199912" y="0"/>
                  </a:lnTo>
                  <a:close/>
                </a:path>
              </a:pathLst>
            </a:cu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Freeform 11"/>
            <p:cNvSpPr/>
            <p:nvPr userDrawn="1"/>
          </p:nvSpPr>
          <p:spPr>
            <a:xfrm>
              <a:off x="88776" y="6661150"/>
              <a:ext cx="12199912" cy="192682"/>
            </a:xfrm>
            <a:custGeom>
              <a:avLst/>
              <a:gdLst>
                <a:gd name="connsiteX0" fmla="*/ 0 w 12199912"/>
                <a:gd name="connsiteY0" fmla="*/ 0 h 192682"/>
                <a:gd name="connsiteX1" fmla="*/ 12199912 w 12199912"/>
                <a:gd name="connsiteY1" fmla="*/ 0 h 192682"/>
                <a:gd name="connsiteX2" fmla="*/ 12199912 w 12199912"/>
                <a:gd name="connsiteY2" fmla="*/ 192682 h 192682"/>
                <a:gd name="connsiteX3" fmla="*/ 0 w 12199912"/>
                <a:gd name="connsiteY3" fmla="*/ 192682 h 192682"/>
                <a:gd name="connsiteX4" fmla="*/ 0 w 12199912"/>
                <a:gd name="connsiteY4" fmla="*/ 0 h 19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192682">
                  <a:moveTo>
                    <a:pt x="0" y="0"/>
                  </a:moveTo>
                  <a:lnTo>
                    <a:pt x="12199912" y="0"/>
                  </a:lnTo>
                  <a:lnTo>
                    <a:pt x="12199912" y="192682"/>
                  </a:lnTo>
                  <a:lnTo>
                    <a:pt x="0" y="192682"/>
                  </a:lnTo>
                  <a:lnTo>
                    <a:pt x="0" y="0"/>
                  </a:lnTo>
                  <a:close/>
                </a:path>
              </a:pathLst>
            </a:custGeom>
            <a:solidFill>
              <a:srgbClr val="1C2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 name="Title 1"/>
          <p:cNvSpPr>
            <a:spLocks noGrp="1"/>
          </p:cNvSpPr>
          <p:nvPr>
            <p:ph type="title"/>
          </p:nvPr>
        </p:nvSpPr>
        <p:spPr>
          <a:xfrm>
            <a:off x="551384" y="147703"/>
            <a:ext cx="10299576" cy="76618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51384" y="1093279"/>
            <a:ext cx="5181600" cy="5083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51984" y="1093279"/>
            <a:ext cx="5401816" cy="5083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367AADA-9A7B-4F3B-9436-78E775E8AC75}" type="datetime1">
              <a:rPr lang="en-US" smtClean="0"/>
              <a:pPr>
                <a:defRPr/>
              </a:pPr>
              <a:t>2/6/2024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A17F81C-803F-4F03-B4EB-D3D8632DA7C0}" type="slidenum">
              <a:rPr lang="en-US" altLang="en-US" smtClean="0"/>
              <a:pPr>
                <a:defRPr/>
              </a:pPr>
              <a:t>‹#›</a:t>
            </a:fld>
            <a:endParaRPr lang="en-US" altLang="en-US"/>
          </a:p>
        </p:txBody>
      </p:sp>
      <p:pic>
        <p:nvPicPr>
          <p:cNvPr id="8" name="Picture 7">
            <a:extLst>
              <a:ext uri="{FF2B5EF4-FFF2-40B4-BE49-F238E27FC236}">
                <a16:creationId xmlns:a16="http://schemas.microsoft.com/office/drawing/2014/main" id="{DA8B3216-4AB3-4873-9F3E-432285C552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8108" y="0"/>
            <a:ext cx="913892" cy="913892"/>
          </a:xfrm>
          <a:prstGeom prst="rect">
            <a:avLst/>
          </a:prstGeom>
        </p:spPr>
      </p:pic>
    </p:spTree>
    <p:extLst>
      <p:ext uri="{BB962C8B-B14F-4D97-AF65-F5344CB8AC3E}">
        <p14:creationId xmlns:p14="http://schemas.microsoft.com/office/powerpoint/2010/main" val="1119104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8440D61B-0D39-4696-A4D6-4ABF8C27BCF1}" type="datetime1">
              <a:rPr lang="en-US" smtClean="0"/>
              <a:pPr>
                <a:defRPr/>
              </a:pPr>
              <a:t>2/6/2024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BA32A92-0C02-45D2-9936-875B167AFF24}" type="slidenum">
              <a:rPr lang="en-US" altLang="en-US" smtClean="0"/>
              <a:pPr>
                <a:defRPr/>
              </a:pPr>
              <a:t>‹#›</a:t>
            </a:fld>
            <a:endParaRPr lang="en-US" altLang="en-US"/>
          </a:p>
        </p:txBody>
      </p:sp>
    </p:spTree>
    <p:extLst>
      <p:ext uri="{BB962C8B-B14F-4D97-AF65-F5344CB8AC3E}">
        <p14:creationId xmlns:p14="http://schemas.microsoft.com/office/powerpoint/2010/main" val="607003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p:cNvGrpSpPr/>
          <p:nvPr userDrawn="1"/>
        </p:nvGrpSpPr>
        <p:grpSpPr>
          <a:xfrm>
            <a:off x="-3956" y="6143445"/>
            <a:ext cx="12199912" cy="721449"/>
            <a:chOff x="88776" y="6143445"/>
            <a:chExt cx="12199912" cy="721449"/>
          </a:xfrm>
        </p:grpSpPr>
        <p:sp>
          <p:nvSpPr>
            <p:cNvPr id="11" name="Freeform 10"/>
            <p:cNvSpPr/>
            <p:nvPr userDrawn="1"/>
          </p:nvSpPr>
          <p:spPr>
            <a:xfrm>
              <a:off x="91647" y="6143445"/>
              <a:ext cx="12193518" cy="704706"/>
            </a:xfrm>
            <a:custGeom>
              <a:avLst/>
              <a:gdLst>
                <a:gd name="connsiteX0" fmla="*/ 12193518 w 12193518"/>
                <a:gd name="connsiteY0" fmla="*/ 0 h 704706"/>
                <a:gd name="connsiteX1" fmla="*/ 12193518 w 12193518"/>
                <a:gd name="connsiteY1" fmla="*/ 501956 h 704706"/>
                <a:gd name="connsiteX2" fmla="*/ 6387509 w 12193518"/>
                <a:gd name="connsiteY2" fmla="*/ 704706 h 704706"/>
                <a:gd name="connsiteX3" fmla="*/ 9739 w 12193518"/>
                <a:gd name="connsiteY3" fmla="*/ 704706 h 704706"/>
                <a:gd name="connsiteX4" fmla="*/ 0 w 12193518"/>
                <a:gd name="connsiteY4" fmla="*/ 425807 h 704706"/>
                <a:gd name="connsiteX5" fmla="*/ 12193518 w 12193518"/>
                <a:gd name="connsiteY5" fmla="*/ 0 h 70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3518" h="704706">
                  <a:moveTo>
                    <a:pt x="12193518" y="0"/>
                  </a:moveTo>
                  <a:lnTo>
                    <a:pt x="12193518" y="501956"/>
                  </a:lnTo>
                  <a:lnTo>
                    <a:pt x="6387509" y="704706"/>
                  </a:lnTo>
                  <a:lnTo>
                    <a:pt x="9739" y="704706"/>
                  </a:lnTo>
                  <a:lnTo>
                    <a:pt x="0" y="425807"/>
                  </a:lnTo>
                  <a:lnTo>
                    <a:pt x="12193518" y="0"/>
                  </a:lnTo>
                  <a:close/>
                </a:path>
              </a:pathLst>
            </a:custGeom>
            <a:solidFill>
              <a:srgbClr val="BFD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Freeform 11"/>
            <p:cNvSpPr/>
            <p:nvPr userDrawn="1"/>
          </p:nvSpPr>
          <p:spPr>
            <a:xfrm>
              <a:off x="88776" y="6401876"/>
              <a:ext cx="12199912" cy="463018"/>
            </a:xfrm>
            <a:custGeom>
              <a:avLst/>
              <a:gdLst>
                <a:gd name="connsiteX0" fmla="*/ 12199912 w 12199912"/>
                <a:gd name="connsiteY0" fmla="*/ 0 h 463018"/>
                <a:gd name="connsiteX1" fmla="*/ 12199912 w 12199912"/>
                <a:gd name="connsiteY1" fmla="*/ 463018 h 463018"/>
                <a:gd name="connsiteX2" fmla="*/ 0 w 12199912"/>
                <a:gd name="connsiteY2" fmla="*/ 463018 h 463018"/>
                <a:gd name="connsiteX3" fmla="*/ 0 w 12199912"/>
                <a:gd name="connsiteY3" fmla="*/ 212949 h 463018"/>
                <a:gd name="connsiteX4" fmla="*/ 12199912 w 12199912"/>
                <a:gd name="connsiteY4" fmla="*/ 0 h 463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463018">
                  <a:moveTo>
                    <a:pt x="12199912" y="0"/>
                  </a:moveTo>
                  <a:lnTo>
                    <a:pt x="12199912" y="463018"/>
                  </a:lnTo>
                  <a:lnTo>
                    <a:pt x="0" y="463018"/>
                  </a:lnTo>
                  <a:lnTo>
                    <a:pt x="0" y="212949"/>
                  </a:lnTo>
                  <a:lnTo>
                    <a:pt x="12199912" y="0"/>
                  </a:lnTo>
                  <a:close/>
                </a:path>
              </a:pathLst>
            </a:cu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Freeform 12"/>
            <p:cNvSpPr/>
            <p:nvPr userDrawn="1"/>
          </p:nvSpPr>
          <p:spPr>
            <a:xfrm>
              <a:off x="88776" y="6661150"/>
              <a:ext cx="12199912" cy="192682"/>
            </a:xfrm>
            <a:custGeom>
              <a:avLst/>
              <a:gdLst>
                <a:gd name="connsiteX0" fmla="*/ 0 w 12199912"/>
                <a:gd name="connsiteY0" fmla="*/ 0 h 192682"/>
                <a:gd name="connsiteX1" fmla="*/ 12199912 w 12199912"/>
                <a:gd name="connsiteY1" fmla="*/ 0 h 192682"/>
                <a:gd name="connsiteX2" fmla="*/ 12199912 w 12199912"/>
                <a:gd name="connsiteY2" fmla="*/ 192682 h 192682"/>
                <a:gd name="connsiteX3" fmla="*/ 0 w 12199912"/>
                <a:gd name="connsiteY3" fmla="*/ 192682 h 192682"/>
                <a:gd name="connsiteX4" fmla="*/ 0 w 12199912"/>
                <a:gd name="connsiteY4" fmla="*/ 0 h 19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912" h="192682">
                  <a:moveTo>
                    <a:pt x="0" y="0"/>
                  </a:moveTo>
                  <a:lnTo>
                    <a:pt x="12199912" y="0"/>
                  </a:lnTo>
                  <a:lnTo>
                    <a:pt x="12199912" y="192682"/>
                  </a:lnTo>
                  <a:lnTo>
                    <a:pt x="0" y="192682"/>
                  </a:lnTo>
                  <a:lnTo>
                    <a:pt x="0" y="0"/>
                  </a:lnTo>
                  <a:close/>
                </a:path>
              </a:pathLst>
            </a:custGeom>
            <a:solidFill>
              <a:srgbClr val="1C2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 name="Title 1"/>
          <p:cNvSpPr>
            <a:spLocks noGrp="1"/>
          </p:cNvSpPr>
          <p:nvPr>
            <p:ph type="title"/>
          </p:nvPr>
        </p:nvSpPr>
        <p:spPr>
          <a:xfrm>
            <a:off x="479376" y="136525"/>
            <a:ext cx="10513168" cy="7773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0C4727F-701A-40BB-B00D-79F83B093BA1}" type="datetime1">
              <a:rPr lang="en-US" smtClean="0"/>
              <a:pPr>
                <a:defRPr/>
              </a:pPr>
              <a:t>2/6/2024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45F0DC92-40B3-41DC-81EC-048839EE8264}" type="slidenum">
              <a:rPr lang="en-US" altLang="en-US" smtClean="0"/>
              <a:pPr>
                <a:defRPr/>
              </a:pPr>
              <a:t>‹#›</a:t>
            </a:fld>
            <a:endParaRPr lang="en-US" altLang="en-US"/>
          </a:p>
        </p:txBody>
      </p:sp>
      <p:pic>
        <p:nvPicPr>
          <p:cNvPr id="6" name="Picture 5">
            <a:extLst>
              <a:ext uri="{FF2B5EF4-FFF2-40B4-BE49-F238E27FC236}">
                <a16:creationId xmlns:a16="http://schemas.microsoft.com/office/drawing/2014/main" id="{3617F722-D818-4F37-A16A-DCD7937370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78108" y="0"/>
            <a:ext cx="913892" cy="913892"/>
          </a:xfrm>
          <a:prstGeom prst="rect">
            <a:avLst/>
          </a:prstGeom>
        </p:spPr>
      </p:pic>
    </p:spTree>
    <p:extLst>
      <p:ext uri="{BB962C8B-B14F-4D97-AF65-F5344CB8AC3E}">
        <p14:creationId xmlns:p14="http://schemas.microsoft.com/office/powerpoint/2010/main" val="1504008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259B05F-E679-4B9E-922F-923A9F882D6C}" type="datetime1">
              <a:rPr lang="en-US" smtClean="0"/>
              <a:pPr>
                <a:defRPr/>
              </a:pPr>
              <a:t>2/6/2024</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9F655F1F-718C-46CA-80D0-6D14672C9D56}" type="slidenum">
              <a:rPr lang="en-US" altLang="en-US" smtClean="0"/>
              <a:pPr>
                <a:defRPr/>
              </a:pPr>
              <a:t>‹#›</a:t>
            </a:fld>
            <a:endParaRPr lang="en-US" altLang="en-US"/>
          </a:p>
        </p:txBody>
      </p:sp>
    </p:spTree>
    <p:extLst>
      <p:ext uri="{BB962C8B-B14F-4D97-AF65-F5344CB8AC3E}">
        <p14:creationId xmlns:p14="http://schemas.microsoft.com/office/powerpoint/2010/main" val="972913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7A2D39A-E000-45E4-93CC-F3C500B20AD9}" type="datetime1">
              <a:rPr lang="en-US" smtClean="0"/>
              <a:pPr>
                <a:defRPr/>
              </a:pPr>
              <a:t>2/6/2024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27CB4BB-5EE2-4F9A-9D80-36AEAD31A373}" type="slidenum">
              <a:rPr lang="en-US" altLang="en-US" smtClean="0"/>
              <a:pPr>
                <a:defRPr/>
              </a:pPr>
              <a:t>‹#›</a:t>
            </a:fld>
            <a:endParaRPr lang="en-US" altLang="en-US"/>
          </a:p>
        </p:txBody>
      </p:sp>
    </p:spTree>
    <p:extLst>
      <p:ext uri="{BB962C8B-B14F-4D97-AF65-F5344CB8AC3E}">
        <p14:creationId xmlns:p14="http://schemas.microsoft.com/office/powerpoint/2010/main" val="425742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F651D-FBB6-BE8C-ECCC-43F8569C20A4}"/>
              </a:ext>
            </a:extLst>
          </p:cNvPr>
          <p:cNvSpPr>
            <a:spLocks noGrp="1"/>
          </p:cNvSpPr>
          <p:nvPr>
            <p:ph type="title"/>
          </p:nvPr>
        </p:nvSpPr>
        <p:spPr/>
        <p:txBody>
          <a:bodyPr/>
          <a:lstStyle/>
          <a:p>
            <a:r>
              <a:rPr lang="en-GB"/>
              <a:t>Click to edit Master title style</a:t>
            </a:r>
            <a:endParaRPr lang="en-IE"/>
          </a:p>
        </p:txBody>
      </p:sp>
      <p:sp>
        <p:nvSpPr>
          <p:cNvPr id="3" name="Content Placeholder 2">
            <a:extLst>
              <a:ext uri="{FF2B5EF4-FFF2-40B4-BE49-F238E27FC236}">
                <a16:creationId xmlns:a16="http://schemas.microsoft.com/office/drawing/2014/main" id="{B80C10F6-190F-864C-63B8-6393B65BD9E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Date Placeholder 3">
            <a:extLst>
              <a:ext uri="{FF2B5EF4-FFF2-40B4-BE49-F238E27FC236}">
                <a16:creationId xmlns:a16="http://schemas.microsoft.com/office/drawing/2014/main" id="{384B02F8-9DBD-C26F-5CEA-9EE0B37946E2}"/>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405AF3FE-9694-6DE1-1560-1FBD66DF096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E318702-9023-F18C-9BAD-228466ADD344}"/>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3476676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067308A-2437-4517-B1E7-8C2413D0B9D8}" type="datetime1">
              <a:rPr lang="en-US" smtClean="0"/>
              <a:pPr>
                <a:defRPr/>
              </a:pPr>
              <a:t>2/6/2024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06CC5D-EE32-4B51-B53E-3006E408E9E6}" type="slidenum">
              <a:rPr lang="en-US" altLang="en-US" smtClean="0"/>
              <a:pPr>
                <a:defRPr/>
              </a:pPr>
              <a:t>‹#›</a:t>
            </a:fld>
            <a:endParaRPr lang="en-US" altLang="en-US"/>
          </a:p>
        </p:txBody>
      </p:sp>
    </p:spTree>
    <p:extLst>
      <p:ext uri="{BB962C8B-B14F-4D97-AF65-F5344CB8AC3E}">
        <p14:creationId xmlns:p14="http://schemas.microsoft.com/office/powerpoint/2010/main" val="4033824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46D038-D71B-4493-86D0-B9F4139CAF08}" type="datetime1">
              <a:rPr lang="en-US" smtClean="0"/>
              <a:pPr>
                <a:defRPr/>
              </a:pPr>
              <a:t>2/6/2024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F71995-D522-42A8-B79C-4F79FEDB2019}" type="slidenum">
              <a:rPr lang="en-US" altLang="en-US" smtClean="0"/>
              <a:pPr>
                <a:defRPr/>
              </a:pPr>
              <a:t>‹#›</a:t>
            </a:fld>
            <a:endParaRPr lang="en-US" altLang="en-US"/>
          </a:p>
        </p:txBody>
      </p:sp>
    </p:spTree>
    <p:extLst>
      <p:ext uri="{BB962C8B-B14F-4D97-AF65-F5344CB8AC3E}">
        <p14:creationId xmlns:p14="http://schemas.microsoft.com/office/powerpoint/2010/main" val="4036973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478C2C4-A412-407A-9E48-B83187244F29}" type="datetime1">
              <a:rPr lang="en-US" smtClean="0"/>
              <a:pPr>
                <a:defRPr/>
              </a:pPr>
              <a:t>2/6/2024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7B22DF-0E5A-4A4B-852B-1FE2F7AE1BCE}" type="slidenum">
              <a:rPr lang="en-US" altLang="en-US" smtClean="0"/>
              <a:pPr>
                <a:defRPr/>
              </a:pPr>
              <a:t>‹#›</a:t>
            </a:fld>
            <a:endParaRPr lang="en-US" altLang="en-US"/>
          </a:p>
        </p:txBody>
      </p:sp>
    </p:spTree>
    <p:extLst>
      <p:ext uri="{BB962C8B-B14F-4D97-AF65-F5344CB8AC3E}">
        <p14:creationId xmlns:p14="http://schemas.microsoft.com/office/powerpoint/2010/main" val="80881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0EC3-025E-5FE4-F795-18E4892BB65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E"/>
          </a:p>
        </p:txBody>
      </p:sp>
      <p:sp>
        <p:nvSpPr>
          <p:cNvPr id="3" name="Text Placeholder 2">
            <a:extLst>
              <a:ext uri="{FF2B5EF4-FFF2-40B4-BE49-F238E27FC236}">
                <a16:creationId xmlns:a16="http://schemas.microsoft.com/office/drawing/2014/main" id="{66811A4E-7B71-B9BE-45F4-B5C8880191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959E5DC-69EC-1524-4259-566F13B7822B}"/>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503AADCA-436F-DCAE-82C4-76E385EB92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9A9D63C-CFAD-1CB0-0EE8-4AA92B9723F7}"/>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37826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459D-76B8-CF3F-A6CE-8CC7B16ACD31}"/>
              </a:ext>
            </a:extLst>
          </p:cNvPr>
          <p:cNvSpPr>
            <a:spLocks noGrp="1"/>
          </p:cNvSpPr>
          <p:nvPr>
            <p:ph type="title"/>
          </p:nvPr>
        </p:nvSpPr>
        <p:spPr/>
        <p:txBody>
          <a:bodyPr/>
          <a:lstStyle/>
          <a:p>
            <a:r>
              <a:rPr lang="en-GB"/>
              <a:t>Click to edit Master title style</a:t>
            </a:r>
            <a:endParaRPr lang="en-IE"/>
          </a:p>
        </p:txBody>
      </p:sp>
      <p:sp>
        <p:nvSpPr>
          <p:cNvPr id="3" name="Content Placeholder 2">
            <a:extLst>
              <a:ext uri="{FF2B5EF4-FFF2-40B4-BE49-F238E27FC236}">
                <a16:creationId xmlns:a16="http://schemas.microsoft.com/office/drawing/2014/main" id="{17B9E7E6-C7E6-2F65-9EFA-0540E9057DB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Content Placeholder 3">
            <a:extLst>
              <a:ext uri="{FF2B5EF4-FFF2-40B4-BE49-F238E27FC236}">
                <a16:creationId xmlns:a16="http://schemas.microsoft.com/office/drawing/2014/main" id="{C210F1FB-203B-829F-D19B-F041C5C464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5" name="Date Placeholder 4">
            <a:extLst>
              <a:ext uri="{FF2B5EF4-FFF2-40B4-BE49-F238E27FC236}">
                <a16:creationId xmlns:a16="http://schemas.microsoft.com/office/drawing/2014/main" id="{68109F30-71D7-0F42-593D-22B01A01374B}"/>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6" name="Footer Placeholder 5">
            <a:extLst>
              <a:ext uri="{FF2B5EF4-FFF2-40B4-BE49-F238E27FC236}">
                <a16:creationId xmlns:a16="http://schemas.microsoft.com/office/drawing/2014/main" id="{06DEE0C4-A819-08BD-BBC8-4709FA5D3E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655422D-DF07-F0FE-69BE-F1FA3CBA655E}"/>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220921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A710-2D84-EB0C-5C0B-B07D7943884C}"/>
              </a:ext>
            </a:extLst>
          </p:cNvPr>
          <p:cNvSpPr>
            <a:spLocks noGrp="1"/>
          </p:cNvSpPr>
          <p:nvPr>
            <p:ph type="title"/>
          </p:nvPr>
        </p:nvSpPr>
        <p:spPr>
          <a:xfrm>
            <a:off x="839788" y="365125"/>
            <a:ext cx="10515600" cy="1325563"/>
          </a:xfrm>
        </p:spPr>
        <p:txBody>
          <a:bodyPr/>
          <a:lstStyle/>
          <a:p>
            <a:r>
              <a:rPr lang="en-GB"/>
              <a:t>Click to edit Master title style</a:t>
            </a:r>
            <a:endParaRPr lang="en-IE"/>
          </a:p>
        </p:txBody>
      </p:sp>
      <p:sp>
        <p:nvSpPr>
          <p:cNvPr id="3" name="Text Placeholder 2">
            <a:extLst>
              <a:ext uri="{FF2B5EF4-FFF2-40B4-BE49-F238E27FC236}">
                <a16:creationId xmlns:a16="http://schemas.microsoft.com/office/drawing/2014/main" id="{4D48C5CA-B6BA-8353-AD2B-E7B3198152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0CCF18F-B5AB-12B0-60B6-7DF8D9E9BE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5" name="Text Placeholder 4">
            <a:extLst>
              <a:ext uri="{FF2B5EF4-FFF2-40B4-BE49-F238E27FC236}">
                <a16:creationId xmlns:a16="http://schemas.microsoft.com/office/drawing/2014/main" id="{E3E125AA-6B25-B5DA-A9FB-118601EF9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BEA0E81-7CB1-477C-4AE7-32D972A1C8A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7" name="Date Placeholder 6">
            <a:extLst>
              <a:ext uri="{FF2B5EF4-FFF2-40B4-BE49-F238E27FC236}">
                <a16:creationId xmlns:a16="http://schemas.microsoft.com/office/drawing/2014/main" id="{1E0D94AB-5CED-B64C-8FF9-A435B1B213C6}"/>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8" name="Footer Placeholder 7">
            <a:extLst>
              <a:ext uri="{FF2B5EF4-FFF2-40B4-BE49-F238E27FC236}">
                <a16:creationId xmlns:a16="http://schemas.microsoft.com/office/drawing/2014/main" id="{429BEC29-CFB4-B646-3FEA-124251A9B98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2DA8721-3A79-8991-A3B1-E7C71F6280A7}"/>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414852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1B78E-9471-96B4-02CC-C2690A24CB69}"/>
              </a:ext>
            </a:extLst>
          </p:cNvPr>
          <p:cNvSpPr>
            <a:spLocks noGrp="1"/>
          </p:cNvSpPr>
          <p:nvPr>
            <p:ph type="title"/>
          </p:nvPr>
        </p:nvSpPr>
        <p:spPr/>
        <p:txBody>
          <a:bodyPr/>
          <a:lstStyle/>
          <a:p>
            <a:r>
              <a:rPr lang="en-GB"/>
              <a:t>Click to edit Master title style</a:t>
            </a:r>
            <a:endParaRPr lang="en-IE"/>
          </a:p>
        </p:txBody>
      </p:sp>
      <p:sp>
        <p:nvSpPr>
          <p:cNvPr id="3" name="Date Placeholder 2">
            <a:extLst>
              <a:ext uri="{FF2B5EF4-FFF2-40B4-BE49-F238E27FC236}">
                <a16:creationId xmlns:a16="http://schemas.microsoft.com/office/drawing/2014/main" id="{75CCEF64-310F-9F5A-E932-3687AADDD96D}"/>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4" name="Footer Placeholder 3">
            <a:extLst>
              <a:ext uri="{FF2B5EF4-FFF2-40B4-BE49-F238E27FC236}">
                <a16:creationId xmlns:a16="http://schemas.microsoft.com/office/drawing/2014/main" id="{55F3CB76-7488-8EFA-C019-2897B0D8A48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0E4D1AC-CCC9-E1A7-3E77-E7F4E65450FA}"/>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241631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A6A83A-AEFE-3B54-C08A-589B13811D4A}"/>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3" name="Footer Placeholder 2">
            <a:extLst>
              <a:ext uri="{FF2B5EF4-FFF2-40B4-BE49-F238E27FC236}">
                <a16:creationId xmlns:a16="http://schemas.microsoft.com/office/drawing/2014/main" id="{D2C4DBD4-6FE2-A9AD-8EEA-48DD9962036B}"/>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24D2DD8-E19C-007A-7CEE-6193D2D91B16}"/>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151071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7669-EB60-E728-1734-1117E062A29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E"/>
          </a:p>
        </p:txBody>
      </p:sp>
      <p:sp>
        <p:nvSpPr>
          <p:cNvPr id="3" name="Content Placeholder 2">
            <a:extLst>
              <a:ext uri="{FF2B5EF4-FFF2-40B4-BE49-F238E27FC236}">
                <a16:creationId xmlns:a16="http://schemas.microsoft.com/office/drawing/2014/main" id="{5DD3A612-FB41-A987-81BF-4AE779798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Text Placeholder 3">
            <a:extLst>
              <a:ext uri="{FF2B5EF4-FFF2-40B4-BE49-F238E27FC236}">
                <a16:creationId xmlns:a16="http://schemas.microsoft.com/office/drawing/2014/main" id="{006B6435-3896-2F5C-FE07-608D490AB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9AD53D-7F81-4AB4-906F-B81EB46F2F92}"/>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6" name="Footer Placeholder 5">
            <a:extLst>
              <a:ext uri="{FF2B5EF4-FFF2-40B4-BE49-F238E27FC236}">
                <a16:creationId xmlns:a16="http://schemas.microsoft.com/office/drawing/2014/main" id="{6D28E464-373D-E5C1-00F8-065E88FC4FD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0162231-0935-93A6-AA24-E0699CB9589C}"/>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86277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0F0C8-9156-9099-4866-3BF2D8D420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E"/>
          </a:p>
        </p:txBody>
      </p:sp>
      <p:sp>
        <p:nvSpPr>
          <p:cNvPr id="3" name="Picture Placeholder 2">
            <a:extLst>
              <a:ext uri="{FF2B5EF4-FFF2-40B4-BE49-F238E27FC236}">
                <a16:creationId xmlns:a16="http://schemas.microsoft.com/office/drawing/2014/main" id="{3A82A98D-998B-0AA8-5BFF-289515FE3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E704DDA7-347C-C44F-794A-338290F1F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A216F5-34D7-830A-5898-8875C7C62EFE}"/>
              </a:ext>
            </a:extLst>
          </p:cNvPr>
          <p:cNvSpPr>
            <a:spLocks noGrp="1"/>
          </p:cNvSpPr>
          <p:nvPr>
            <p:ph type="dt" sz="half" idx="10"/>
          </p:nvPr>
        </p:nvSpPr>
        <p:spPr/>
        <p:txBody>
          <a:bodyPr/>
          <a:lstStyle/>
          <a:p>
            <a:fld id="{24E88953-4375-4EC6-A50F-14653AC0F535}" type="datetimeFigureOut">
              <a:rPr lang="en-IE" smtClean="0"/>
              <a:t>06/02/2024</a:t>
            </a:fld>
            <a:endParaRPr lang="en-IE"/>
          </a:p>
        </p:txBody>
      </p:sp>
      <p:sp>
        <p:nvSpPr>
          <p:cNvPr id="6" name="Footer Placeholder 5">
            <a:extLst>
              <a:ext uri="{FF2B5EF4-FFF2-40B4-BE49-F238E27FC236}">
                <a16:creationId xmlns:a16="http://schemas.microsoft.com/office/drawing/2014/main" id="{1458AB32-397A-16E3-D314-0F3EE2A1310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8BE3379-2281-C69B-FC7E-1FD8B6D227B2}"/>
              </a:ext>
            </a:extLst>
          </p:cNvPr>
          <p:cNvSpPr>
            <a:spLocks noGrp="1"/>
          </p:cNvSpPr>
          <p:nvPr>
            <p:ph type="sldNum" sz="quarter" idx="12"/>
          </p:nvPr>
        </p:nvSpPr>
        <p:spPr/>
        <p:txBody>
          <a:bodyPr/>
          <a:lstStyle/>
          <a:p>
            <a:fld id="{F4C96BB6-BC89-4244-92E2-5B2D83F6B256}" type="slidenum">
              <a:rPr lang="en-IE" smtClean="0"/>
              <a:t>‹#›</a:t>
            </a:fld>
            <a:endParaRPr lang="en-IE"/>
          </a:p>
        </p:txBody>
      </p:sp>
    </p:spTree>
    <p:extLst>
      <p:ext uri="{BB962C8B-B14F-4D97-AF65-F5344CB8AC3E}">
        <p14:creationId xmlns:p14="http://schemas.microsoft.com/office/powerpoint/2010/main" val="287697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7DD19-EE61-F600-DA50-A41DC5D37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E"/>
          </a:p>
        </p:txBody>
      </p:sp>
      <p:sp>
        <p:nvSpPr>
          <p:cNvPr id="3" name="Text Placeholder 2">
            <a:extLst>
              <a:ext uri="{FF2B5EF4-FFF2-40B4-BE49-F238E27FC236}">
                <a16:creationId xmlns:a16="http://schemas.microsoft.com/office/drawing/2014/main" id="{279FAFD4-8853-EEAF-9164-05AB1B5CAE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E"/>
          </a:p>
        </p:txBody>
      </p:sp>
      <p:sp>
        <p:nvSpPr>
          <p:cNvPr id="4" name="Date Placeholder 3">
            <a:extLst>
              <a:ext uri="{FF2B5EF4-FFF2-40B4-BE49-F238E27FC236}">
                <a16:creationId xmlns:a16="http://schemas.microsoft.com/office/drawing/2014/main" id="{E4EAD680-FC7C-A30C-EAAA-CB97EB0F4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88953-4375-4EC6-A50F-14653AC0F535}" type="datetimeFigureOut">
              <a:rPr lang="en-IE" smtClean="0"/>
              <a:t>06/02/2024</a:t>
            </a:fld>
            <a:endParaRPr lang="en-IE"/>
          </a:p>
        </p:txBody>
      </p:sp>
      <p:sp>
        <p:nvSpPr>
          <p:cNvPr id="5" name="Footer Placeholder 4">
            <a:extLst>
              <a:ext uri="{FF2B5EF4-FFF2-40B4-BE49-F238E27FC236}">
                <a16:creationId xmlns:a16="http://schemas.microsoft.com/office/drawing/2014/main" id="{B759120E-D971-1AEC-7A40-1B4948EFC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EC1A055-15D5-822A-C0BF-4A925575FB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96BB6-BC89-4244-92E2-5B2D83F6B256}" type="slidenum">
              <a:rPr lang="en-IE" smtClean="0"/>
              <a:t>‹#›</a:t>
            </a:fld>
            <a:endParaRPr lang="en-IE"/>
          </a:p>
        </p:txBody>
      </p:sp>
    </p:spTree>
    <p:extLst>
      <p:ext uri="{BB962C8B-B14F-4D97-AF65-F5344CB8AC3E}">
        <p14:creationId xmlns:p14="http://schemas.microsoft.com/office/powerpoint/2010/main" val="23438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A128406-451D-4BDA-AD23-BF264F8A6FB1}" type="datetime1">
              <a:rPr lang="en-US" smtClean="0"/>
              <a:pPr>
                <a:defRPr/>
              </a:pPr>
              <a:t>2/6/2024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D70646C-6744-42DD-9022-986BEDF913C8}" type="slidenum">
              <a:rPr lang="en-US" altLang="en-US" smtClean="0"/>
              <a:pPr>
                <a:defRPr/>
              </a:pPr>
              <a:t>‹#›</a:t>
            </a:fld>
            <a:endParaRPr lang="en-US" altLang="en-US"/>
          </a:p>
        </p:txBody>
      </p:sp>
    </p:spTree>
    <p:extLst>
      <p:ext uri="{BB962C8B-B14F-4D97-AF65-F5344CB8AC3E}">
        <p14:creationId xmlns:p14="http://schemas.microsoft.com/office/powerpoint/2010/main" val="2880467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200" kern="1200">
          <a:solidFill>
            <a:schemeClr val="tx1"/>
          </a:solidFill>
          <a:latin typeface="Bahnschrift SemiBold"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91CAEB-2014-E4F6-E35F-0EBA3FB33B4F}"/>
              </a:ext>
            </a:extLst>
          </p:cNvPr>
          <p:cNvPicPr>
            <a:picLocks noChangeAspect="1"/>
          </p:cNvPicPr>
          <p:nvPr/>
        </p:nvPicPr>
        <p:blipFill>
          <a:blip r:embed="rId2"/>
          <a:stretch>
            <a:fillRect/>
          </a:stretch>
        </p:blipFill>
        <p:spPr>
          <a:xfrm>
            <a:off x="0" y="304854"/>
            <a:ext cx="12192000" cy="6248291"/>
          </a:xfrm>
          <a:prstGeom prst="rect">
            <a:avLst/>
          </a:prstGeom>
        </p:spPr>
      </p:pic>
    </p:spTree>
    <p:extLst>
      <p:ext uri="{BB962C8B-B14F-4D97-AF65-F5344CB8AC3E}">
        <p14:creationId xmlns:p14="http://schemas.microsoft.com/office/powerpoint/2010/main" val="26872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E" dirty="0"/>
              <a:t>15. </a:t>
            </a:r>
            <a:r>
              <a:rPr lang="en-IE" b="1" u="sng" dirty="0"/>
              <a:t>Any work or activity</a:t>
            </a:r>
            <a:r>
              <a:rPr lang="en-IE" dirty="0"/>
              <a:t> which is carried on by a person, </a:t>
            </a:r>
            <a:r>
              <a:rPr lang="en-IE" b="1" u="sng" dirty="0"/>
              <a:t>a necessary and regular part</a:t>
            </a:r>
            <a:r>
              <a:rPr lang="en-IE" dirty="0"/>
              <a:t> of which </a:t>
            </a:r>
            <a:r>
              <a:rPr lang="en-IE" b="1" u="sng" dirty="0"/>
              <a:t>requires</a:t>
            </a:r>
            <a:r>
              <a:rPr lang="en-IE" dirty="0"/>
              <a:t> the person to have </a:t>
            </a:r>
            <a:r>
              <a:rPr lang="en-IE" b="1" u="sng" dirty="0"/>
              <a:t>access to, or contact with</a:t>
            </a:r>
            <a:r>
              <a:rPr lang="en-IE" dirty="0"/>
              <a:t>, children pursuant to the following enactments:</a:t>
            </a:r>
          </a:p>
          <a:p>
            <a:pPr marL="0" indent="0">
              <a:buNone/>
            </a:pPr>
            <a:r>
              <a:rPr lang="en-IE" dirty="0"/>
              <a:t>(a) Medical Practitioners Act 2007;</a:t>
            </a:r>
          </a:p>
          <a:p>
            <a:pPr marL="0" indent="0">
              <a:buNone/>
            </a:pPr>
            <a:r>
              <a:rPr lang="en-IE" dirty="0"/>
              <a:t>(b) Nurses Act 1985;</a:t>
            </a:r>
          </a:p>
          <a:p>
            <a:pPr marL="0" indent="0">
              <a:buNone/>
            </a:pPr>
            <a:r>
              <a:rPr lang="en-IE" dirty="0"/>
              <a:t>(c) Nurses and Midwives Act 2011;</a:t>
            </a:r>
          </a:p>
          <a:p>
            <a:pPr marL="0" indent="0">
              <a:buNone/>
            </a:pPr>
            <a:r>
              <a:rPr lang="en-IE" dirty="0"/>
              <a:t>(d) Dentists Act 1985;</a:t>
            </a:r>
          </a:p>
          <a:p>
            <a:pPr marL="0" indent="0">
              <a:buNone/>
            </a:pPr>
            <a:r>
              <a:rPr lang="en-IE" dirty="0"/>
              <a:t>(e) Health and Social Care Professionals Act 2005;</a:t>
            </a:r>
          </a:p>
          <a:p>
            <a:pPr marL="0" indent="0">
              <a:buNone/>
            </a:pPr>
            <a:r>
              <a:rPr lang="en-IE" dirty="0"/>
              <a:t>(f) Pharmacy Act 2007;</a:t>
            </a:r>
          </a:p>
          <a:p>
            <a:pPr marL="0" indent="0">
              <a:buNone/>
            </a:pPr>
            <a:r>
              <a:rPr lang="en-IE" dirty="0"/>
              <a:t>(g) Pre-Hospital Emergency Care Council Order 2000 (S.I. No. 109 of 2000);</a:t>
            </a:r>
          </a:p>
          <a:p>
            <a:pPr marL="0" indent="0">
              <a:buNone/>
            </a:pPr>
            <a:r>
              <a:rPr lang="en-IE" dirty="0"/>
              <a:t>(h) Pre-Hospital Emergency Care Council (Establishment) Order 2000 (Amendment)</a:t>
            </a:r>
          </a:p>
          <a:p>
            <a:pPr marL="0" indent="0">
              <a:buNone/>
            </a:pPr>
            <a:r>
              <a:rPr lang="en-IE" dirty="0"/>
              <a:t>Order 2004 (S.I. No. 575 of 2004).</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0E93DFDF-5A16-CB91-88C0-21C6E6F534A1}"/>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104258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IE" b="1" u="sng" dirty="0"/>
              <a:t>Part 2 Relevant Work or Activities Relating to Vulnerable Persons</a:t>
            </a:r>
            <a:endParaRPr lang="en-IE" dirty="0"/>
          </a:p>
          <a:p>
            <a:pPr marL="457200" indent="-457200">
              <a:buAutoNum type="arabicPeriod"/>
            </a:pPr>
            <a:r>
              <a:rPr lang="en-IE" b="1" u="sng" dirty="0"/>
              <a:t>Any work or activity</a:t>
            </a:r>
            <a:r>
              <a:rPr lang="en-IE" dirty="0"/>
              <a:t> which is carried out by a person, </a:t>
            </a:r>
            <a:r>
              <a:rPr lang="en-IE" b="1" u="sng" dirty="0"/>
              <a:t>a necessary and regular part</a:t>
            </a:r>
            <a:r>
              <a:rPr lang="en-IE" dirty="0"/>
              <a:t> of which consists </a:t>
            </a:r>
            <a:r>
              <a:rPr lang="en-IE" b="1" u="sng" dirty="0"/>
              <a:t>mainly</a:t>
            </a:r>
            <a:r>
              <a:rPr lang="en-IE" dirty="0"/>
              <a:t> of the person having access to, or contact with, vulnerable persons in–</a:t>
            </a:r>
          </a:p>
          <a:p>
            <a:pPr marL="0" indent="0">
              <a:buNone/>
            </a:pPr>
            <a:endParaRPr lang="en-IE" dirty="0"/>
          </a:p>
          <a:p>
            <a:pPr marL="457200" indent="-457200">
              <a:buAutoNum type="alphaLcParenBoth"/>
            </a:pPr>
            <a:r>
              <a:rPr lang="en-IE" b="1" u="sng" dirty="0"/>
              <a:t>a school or centre of education</a:t>
            </a:r>
            <a:r>
              <a:rPr lang="en-IE" dirty="0"/>
              <a:t>, both within the meaning of the Education Act 1998, </a:t>
            </a:r>
            <a:r>
              <a:rPr lang="en-IE" b="1" dirty="0"/>
              <a:t>unless</a:t>
            </a:r>
            <a:r>
              <a:rPr lang="en-IE" dirty="0"/>
              <a:t>, </a:t>
            </a:r>
            <a:r>
              <a:rPr lang="en-IE" b="1" u="sng" dirty="0"/>
              <a:t>in the case of a centre of education</a:t>
            </a:r>
            <a:r>
              <a:rPr lang="en-IE" dirty="0"/>
              <a:t>, the work or activity is </a:t>
            </a:r>
            <a:r>
              <a:rPr lang="en-IE" b="1" u="sng" dirty="0"/>
              <a:t>merely incidental</a:t>
            </a:r>
            <a:r>
              <a:rPr lang="en-IE" dirty="0"/>
              <a:t> to work or activities undertaken in relation to persons who are not vulnerable persons,</a:t>
            </a:r>
          </a:p>
          <a:p>
            <a:pPr marL="0" indent="0">
              <a:buNone/>
            </a:pPr>
            <a:endParaRPr lang="en-IE" dirty="0"/>
          </a:p>
          <a:p>
            <a:pPr marL="0" indent="0">
              <a:buNone/>
            </a:pPr>
            <a:r>
              <a:rPr lang="en-IE" dirty="0"/>
              <a:t>(b) </a:t>
            </a:r>
            <a:r>
              <a:rPr lang="en-IE" b="1" u="sng" dirty="0"/>
              <a:t>any hospital or care centre</a:t>
            </a:r>
            <a:r>
              <a:rPr lang="en-IE" dirty="0"/>
              <a:t> which receives, treats or otherwise which provides services to vulnerable persons,</a:t>
            </a:r>
          </a:p>
          <a:p>
            <a:pPr marL="0" indent="0">
              <a:buNone/>
            </a:pPr>
            <a:endParaRPr lang="en-IE" dirty="0"/>
          </a:p>
          <a:p>
            <a:pPr marL="0" indent="0">
              <a:buNone/>
            </a:pPr>
            <a:r>
              <a:rPr lang="en-IE" dirty="0"/>
              <a:t>(c) </a:t>
            </a:r>
            <a:r>
              <a:rPr lang="en-IE" b="1" u="sng" dirty="0"/>
              <a:t>a designated centre</a:t>
            </a:r>
            <a:r>
              <a:rPr lang="en-IE" dirty="0"/>
              <a:t> within the meaning of </a:t>
            </a:r>
            <a:r>
              <a:rPr lang="en-IE" b="1" u="sng" dirty="0"/>
              <a:t>section 2 of the Health Act 2007</a:t>
            </a:r>
            <a:r>
              <a:rPr lang="en-IE" dirty="0"/>
              <a:t>, in so far as it relates to an institution at which </a:t>
            </a:r>
            <a:r>
              <a:rPr lang="en-IE" b="1" u="sng" dirty="0"/>
              <a:t>residential services</a:t>
            </a:r>
            <a:r>
              <a:rPr lang="en-IE" dirty="0"/>
              <a:t> are provided to vulnerable persons,</a:t>
            </a:r>
          </a:p>
          <a:p>
            <a:pPr marL="0" indent="0">
              <a:buNone/>
            </a:pPr>
            <a:endParaRPr lang="en-IE" dirty="0"/>
          </a:p>
          <a:p>
            <a:pPr marL="0" indent="0">
              <a:buNone/>
            </a:pPr>
            <a:r>
              <a:rPr lang="en-IE" dirty="0"/>
              <a:t>(d) </a:t>
            </a:r>
            <a:r>
              <a:rPr lang="en-IE" b="1" u="sng" dirty="0"/>
              <a:t>an approved centre</a:t>
            </a:r>
            <a:r>
              <a:rPr lang="en-IE" dirty="0"/>
              <a:t> within the meaning of Part 5 of the </a:t>
            </a:r>
            <a:r>
              <a:rPr lang="en-IE" b="1" u="sng" dirty="0"/>
              <a:t>Mental Health Act 2001</a:t>
            </a:r>
            <a:r>
              <a:rPr lang="en-IE" dirty="0"/>
              <a:t>.</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31AFE831-CF2C-4E56-F6FE-951717678A90}"/>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180903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IE" dirty="0"/>
              <a:t>2. Any work or activity which consists of </a:t>
            </a:r>
            <a:r>
              <a:rPr lang="en-IE" b="1" u="sng" dirty="0"/>
              <a:t>treatment, therapy or counselling</a:t>
            </a:r>
            <a:r>
              <a:rPr lang="en-IE" dirty="0"/>
              <a:t> provided to a vulnerable person by a person in the course of that work or activity.</a:t>
            </a:r>
          </a:p>
          <a:p>
            <a:pPr marL="0" indent="0">
              <a:buNone/>
            </a:pPr>
            <a:endParaRPr lang="en-IE" dirty="0"/>
          </a:p>
          <a:p>
            <a:pPr marL="0" indent="0">
              <a:buNone/>
            </a:pPr>
            <a:r>
              <a:rPr lang="en-IE" dirty="0"/>
              <a:t>3. Any work or activity which consists of the </a:t>
            </a:r>
            <a:r>
              <a:rPr lang="en-IE" b="1" u="sng" dirty="0"/>
              <a:t>care (including the provision of health and personal social services and essential domestic services)</a:t>
            </a:r>
            <a:r>
              <a:rPr lang="en-IE" dirty="0"/>
              <a:t> of vulnerable persons </a:t>
            </a:r>
            <a:r>
              <a:rPr lang="en-IE" b="1" u="sng" dirty="0"/>
              <a:t>unless</a:t>
            </a:r>
            <a:r>
              <a:rPr lang="en-IE" dirty="0"/>
              <a:t> the care is </a:t>
            </a:r>
            <a:r>
              <a:rPr lang="en-IE" b="1" u="sng" dirty="0"/>
              <a:t>merely incidental </a:t>
            </a:r>
            <a:r>
              <a:rPr lang="en-IE" dirty="0"/>
              <a:t>to the care of persons who are not vulnerable persons.</a:t>
            </a:r>
          </a:p>
          <a:p>
            <a:pPr marL="0" indent="0">
              <a:buNone/>
            </a:pPr>
            <a:endParaRPr lang="en-IE" dirty="0"/>
          </a:p>
          <a:p>
            <a:pPr marL="0" indent="0">
              <a:buNone/>
            </a:pPr>
            <a:r>
              <a:rPr lang="en-IE" dirty="0"/>
              <a:t>4. Any work or activity which consists of the </a:t>
            </a:r>
            <a:r>
              <a:rPr lang="en-IE" b="1" u="sng" dirty="0"/>
              <a:t>provision of educational, training, cultural, recreational, leisure, social or physical activities (whether or not for commercial or any other consideration)</a:t>
            </a:r>
            <a:r>
              <a:rPr lang="en-IE" dirty="0"/>
              <a:t> to vulnerable persons </a:t>
            </a:r>
            <a:r>
              <a:rPr lang="en-IE" b="1" u="sng" dirty="0"/>
              <a:t>unless</a:t>
            </a:r>
            <a:r>
              <a:rPr lang="en-IE" dirty="0"/>
              <a:t> the provision of educational, training, cultural, recreational, leisure, social or physical activities is </a:t>
            </a:r>
            <a:r>
              <a:rPr lang="en-IE" b="1" u="sng" dirty="0"/>
              <a:t>merely incidental</a:t>
            </a:r>
            <a:r>
              <a:rPr lang="en-IE" dirty="0"/>
              <a:t> to the provision of educational, training, cultural, recreational, leisure, social or physical activities to persons who are not vulnerable persons.</a:t>
            </a:r>
          </a:p>
          <a:p>
            <a:pPr marL="0" indent="0">
              <a:buNone/>
            </a:pPr>
            <a:endParaRPr lang="en-IE" dirty="0"/>
          </a:p>
          <a:p>
            <a:pPr marL="0" indent="0">
              <a:buNone/>
            </a:pPr>
            <a:r>
              <a:rPr lang="en-IE" dirty="0"/>
              <a:t>5. Any work or activity which consists of the provision of </a:t>
            </a:r>
            <a:r>
              <a:rPr lang="en-IE" b="1" u="sng" dirty="0"/>
              <a:t>advice, guidance or developmental services (including by means of electronic interactive communications)</a:t>
            </a:r>
            <a:r>
              <a:rPr lang="en-IE" dirty="0"/>
              <a:t> to vulnerable persons </a:t>
            </a:r>
            <a:r>
              <a:rPr lang="en-IE" b="1" u="sng" dirty="0"/>
              <a:t>unless</a:t>
            </a:r>
            <a:r>
              <a:rPr lang="en-IE" dirty="0"/>
              <a:t> the provision of the advice, guidance or developmental service is </a:t>
            </a:r>
            <a:r>
              <a:rPr lang="en-IE" b="1" u="sng" dirty="0"/>
              <a:t>merely incidental</a:t>
            </a:r>
            <a:r>
              <a:rPr lang="en-IE" dirty="0"/>
              <a:t> to the provision of those services to persons who are not vulnerable persons.</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1A339305-2CF3-C199-E0FA-FF9C57242D9D}"/>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114473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IE" dirty="0"/>
              <a:t>6. Work as a </a:t>
            </a:r>
            <a:r>
              <a:rPr lang="en-IE" b="1" u="sng" dirty="0"/>
              <a:t>driver of a public service vehicle</a:t>
            </a:r>
            <a:r>
              <a:rPr lang="en-IE" dirty="0"/>
              <a:t> which is being used </a:t>
            </a:r>
            <a:r>
              <a:rPr lang="en-IE" b="1" u="sng" dirty="0"/>
              <a:t>only</a:t>
            </a:r>
            <a:r>
              <a:rPr lang="en-IE" dirty="0"/>
              <a:t> for the purpose of conveying vulnerable persons.</a:t>
            </a:r>
          </a:p>
          <a:p>
            <a:pPr marL="0" indent="0">
              <a:buNone/>
            </a:pPr>
            <a:endParaRPr lang="en-IE" dirty="0"/>
          </a:p>
          <a:p>
            <a:pPr marL="0" indent="0">
              <a:buNone/>
            </a:pPr>
            <a:r>
              <a:rPr lang="en-IE" dirty="0"/>
              <a:t>7. Any work or activity </a:t>
            </a:r>
            <a:r>
              <a:rPr lang="en-IE" b="1" u="sng" dirty="0"/>
              <a:t>as a minister or priest or any other person</a:t>
            </a:r>
            <a:r>
              <a:rPr lang="en-IE" dirty="0"/>
              <a:t> engaged in the </a:t>
            </a:r>
            <a:r>
              <a:rPr lang="en-IE" b="1" u="sng" dirty="0"/>
              <a:t>advancement of any religious beliefs</a:t>
            </a:r>
            <a:r>
              <a:rPr lang="en-IE" dirty="0"/>
              <a:t> to vulnerable persons </a:t>
            </a:r>
            <a:r>
              <a:rPr lang="en-IE" b="1" u="sng" dirty="0"/>
              <a:t>unless</a:t>
            </a:r>
            <a:r>
              <a:rPr lang="en-IE" dirty="0"/>
              <a:t> such work is </a:t>
            </a:r>
            <a:r>
              <a:rPr lang="en-IE" b="1" u="sng" dirty="0"/>
              <a:t>merely incidental</a:t>
            </a:r>
            <a:r>
              <a:rPr lang="en-IE" dirty="0"/>
              <a:t> to the advancement of religious beliefs to persons who are not vulnerable persons.</a:t>
            </a:r>
          </a:p>
          <a:p>
            <a:pPr marL="0" indent="0">
              <a:buNone/>
            </a:pPr>
            <a:endParaRPr lang="en-IE" dirty="0"/>
          </a:p>
          <a:p>
            <a:pPr marL="0" indent="0">
              <a:buNone/>
            </a:pPr>
            <a:r>
              <a:rPr lang="en-IE" dirty="0"/>
              <a:t>8.The </a:t>
            </a:r>
            <a:r>
              <a:rPr lang="en-IE" b="1" u="sng" dirty="0"/>
              <a:t>provision</a:t>
            </a:r>
            <a:r>
              <a:rPr lang="en-IE" dirty="0"/>
              <a:t> by a person, whether or not for commercial or other consideration, of </a:t>
            </a:r>
            <a:r>
              <a:rPr lang="en-IE" b="1" u="sng" dirty="0"/>
              <a:t>accommodation for a vulnerable person in his or her own home</a:t>
            </a:r>
            <a:r>
              <a:rPr lang="en-IE" dirty="0"/>
              <a:t>.</a:t>
            </a:r>
          </a:p>
          <a:p>
            <a:pPr marL="0" indent="0">
              <a:buNone/>
            </a:pPr>
            <a:endParaRPr lang="en-IE" dirty="0"/>
          </a:p>
          <a:p>
            <a:pPr marL="0" indent="0">
              <a:buNone/>
            </a:pPr>
            <a:r>
              <a:rPr lang="en-IE" dirty="0"/>
              <a:t>9. </a:t>
            </a:r>
            <a:r>
              <a:rPr lang="en-IE" b="1" dirty="0"/>
              <a:t>Any research work or activities</a:t>
            </a:r>
            <a:r>
              <a:rPr lang="en-IE" dirty="0"/>
              <a:t> (howsoever described) carried out </a:t>
            </a:r>
            <a:r>
              <a:rPr lang="en-IE" b="1" u="sng" dirty="0"/>
              <a:t>in a university, institute of technology or other establishment at which third level education</a:t>
            </a:r>
            <a:r>
              <a:rPr lang="en-IE" dirty="0"/>
              <a:t> is provided where </a:t>
            </a:r>
            <a:r>
              <a:rPr lang="en-IE" b="1" u="sng" dirty="0"/>
              <a:t>a necessary and regular part</a:t>
            </a:r>
            <a:r>
              <a:rPr lang="en-IE" dirty="0"/>
              <a:t> of the research work or activity </a:t>
            </a:r>
            <a:r>
              <a:rPr lang="en-IE" b="1" u="sng" dirty="0"/>
              <a:t>involves contact with or access to</a:t>
            </a:r>
            <a:r>
              <a:rPr lang="en-IE" dirty="0"/>
              <a:t> vulnerable persons.</a:t>
            </a:r>
          </a:p>
          <a:p>
            <a:pPr marL="0" indent="0">
              <a:buNone/>
            </a:pPr>
            <a:endParaRPr lang="en-IE" dirty="0"/>
          </a:p>
          <a:p>
            <a:pPr marL="0" indent="0">
              <a:buNone/>
            </a:pPr>
            <a:r>
              <a:rPr lang="en-IE" dirty="0"/>
              <a:t>10. </a:t>
            </a:r>
            <a:r>
              <a:rPr lang="en-IE" b="1" u="sng" dirty="0"/>
              <a:t>Any assessment</a:t>
            </a:r>
            <a:r>
              <a:rPr lang="en-IE" dirty="0"/>
              <a:t> of a person's </a:t>
            </a:r>
            <a:r>
              <a:rPr lang="en-IE" b="1" u="sng" dirty="0"/>
              <a:t>suitability</a:t>
            </a:r>
            <a:r>
              <a:rPr lang="en-IE" dirty="0"/>
              <a:t> to act as a </a:t>
            </a:r>
            <a:r>
              <a:rPr lang="en-IE" b="1" u="sng" dirty="0"/>
              <a:t>care representative</a:t>
            </a:r>
            <a:r>
              <a:rPr lang="en-IE" dirty="0"/>
              <a:t> under </a:t>
            </a:r>
            <a:r>
              <a:rPr lang="en-IE" b="1" u="sng" dirty="0"/>
              <a:t>section 21 of the Nursing Homes Support Scheme Act 2009</a:t>
            </a:r>
            <a:r>
              <a:rPr lang="en-IE" dirty="0"/>
              <a:t>.</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B9E4C9BA-CC60-6EFF-FFC9-2FB66F71A74E}"/>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74360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IE" dirty="0"/>
              <a:t>11. Any application by a person </a:t>
            </a:r>
            <a:r>
              <a:rPr lang="en-IE" b="1" u="sng" dirty="0"/>
              <a:t>to carry on or manage a designated centre</a:t>
            </a:r>
            <a:r>
              <a:rPr lang="en-IE" dirty="0"/>
              <a:t> both within the meaning of section 2 of the Health Act 2007.</a:t>
            </a:r>
          </a:p>
          <a:p>
            <a:pPr marL="0" indent="0">
              <a:buNone/>
            </a:pPr>
            <a:endParaRPr lang="en-IE" dirty="0"/>
          </a:p>
          <a:p>
            <a:pPr marL="0" indent="0">
              <a:buNone/>
            </a:pPr>
            <a:r>
              <a:rPr lang="en-IE" dirty="0"/>
              <a:t>12. </a:t>
            </a:r>
            <a:r>
              <a:rPr lang="en-IE" b="1" u="sng" dirty="0"/>
              <a:t>Any work or activity</a:t>
            </a:r>
            <a:r>
              <a:rPr lang="en-IE" dirty="0"/>
              <a:t> which is carried on by a person, </a:t>
            </a:r>
            <a:r>
              <a:rPr lang="en-IE" b="1" u="sng" dirty="0"/>
              <a:t>a necessary and regular part</a:t>
            </a:r>
            <a:r>
              <a:rPr lang="en-IE" dirty="0"/>
              <a:t> of which </a:t>
            </a:r>
            <a:r>
              <a:rPr lang="en-IE" b="1" u="sng" dirty="0"/>
              <a:t>requires </a:t>
            </a:r>
            <a:r>
              <a:rPr lang="en-IE" dirty="0"/>
              <a:t>the person to have </a:t>
            </a:r>
            <a:r>
              <a:rPr lang="en-IE" b="1" u="sng" dirty="0"/>
              <a:t>access to, or contact with</a:t>
            </a:r>
            <a:r>
              <a:rPr lang="en-IE" dirty="0"/>
              <a:t>, vulnerable persons pursuant to the following enactments:</a:t>
            </a:r>
          </a:p>
          <a:p>
            <a:pPr marL="0" indent="0">
              <a:buNone/>
            </a:pPr>
            <a:r>
              <a:rPr lang="en-IE" dirty="0"/>
              <a:t>(a) Medical Practitioners Act 2007;</a:t>
            </a:r>
          </a:p>
          <a:p>
            <a:pPr marL="0" indent="0">
              <a:buNone/>
            </a:pPr>
            <a:r>
              <a:rPr lang="en-IE" dirty="0"/>
              <a:t>(b) Nurses Act 1985;</a:t>
            </a:r>
          </a:p>
          <a:p>
            <a:pPr marL="0" indent="0">
              <a:buNone/>
            </a:pPr>
            <a:r>
              <a:rPr lang="en-IE" dirty="0"/>
              <a:t>(c) Nurses and Midwives Act 2011;</a:t>
            </a:r>
          </a:p>
          <a:p>
            <a:pPr marL="0" indent="0">
              <a:buNone/>
            </a:pPr>
            <a:r>
              <a:rPr lang="en-IE" dirty="0"/>
              <a:t>(d) Dentists Act 1985;</a:t>
            </a:r>
          </a:p>
          <a:p>
            <a:pPr marL="0" indent="0">
              <a:buNone/>
            </a:pPr>
            <a:r>
              <a:rPr lang="en-IE" dirty="0"/>
              <a:t>(e) Health and Social Care Professionals Act 2005;</a:t>
            </a:r>
          </a:p>
          <a:p>
            <a:pPr marL="0" indent="0">
              <a:buNone/>
            </a:pPr>
            <a:r>
              <a:rPr lang="en-IE" dirty="0"/>
              <a:t>(f) Pharmacy Act 2007;</a:t>
            </a:r>
          </a:p>
          <a:p>
            <a:pPr marL="0" indent="0">
              <a:buNone/>
            </a:pPr>
            <a:r>
              <a:rPr lang="en-IE" dirty="0"/>
              <a:t>(g) Pre-Hospital Emergency Care Council (Establishment) Order 2000 (S.I. No. 109 of 2000);</a:t>
            </a:r>
          </a:p>
          <a:p>
            <a:pPr marL="0" indent="0">
              <a:buNone/>
            </a:pPr>
            <a:r>
              <a:rPr lang="en-IE" dirty="0"/>
              <a:t>(h) Pre-Hospital Emergency Care Council (Establishment) Order 2000 (Amendment) Order 2004 (S.I. No. 575 of 2004).</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9E6333FE-DDBD-0FDE-3B11-552A4756EBDB}"/>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177801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Job Role Rationale</a:t>
            </a: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Slide Number Placeholder 5">
            <a:extLst>
              <a:ext uri="{FF2B5EF4-FFF2-40B4-BE49-F238E27FC236}">
                <a16:creationId xmlns:a16="http://schemas.microsoft.com/office/drawing/2014/main" id="{55291011-AD33-43F2-8711-8BE9FE8CFCD9}"/>
              </a:ext>
            </a:extLst>
          </p:cNvPr>
          <p:cNvSpPr>
            <a:spLocks noGrp="1"/>
          </p:cNvSpPr>
          <p:nvPr>
            <p:ph type="sldNum" sz="quarter" idx="12"/>
          </p:nvPr>
        </p:nvSpPr>
        <p:spPr>
          <a:xfrm>
            <a:off x="9048328" y="6309320"/>
            <a:ext cx="2743200" cy="365125"/>
          </a:xfrm>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fld id="{1CB3B72D-9BCF-413D-9C2D-E64FD3D2E7F3}" type="slidenum">
              <a:rPr kumimoji="0" lang="en-GB" altLang="en-US" sz="1000" b="1" i="0" u="none" strike="noStrike" kern="1200" cap="none" spc="0" normalizeH="0" baseline="0" noProof="0">
                <a:ln>
                  <a:noFill/>
                </a:ln>
                <a:solidFill>
                  <a:prstClr val="white"/>
                </a:solidFill>
                <a:effectLst/>
                <a:uLnTx/>
                <a:uFillTx/>
                <a:latin typeface="Lucida Sans Unicode" panose="020B0602030504020204" pitchFamily="34" charset="0"/>
                <a:ea typeface="+mn-ea"/>
                <a:cs typeface="+mn-cs"/>
              </a:rPr>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t>15</a:t>
            </a:fld>
            <a:endParaRPr kumimoji="0" lang="en-GB" altLang="en-US" sz="1000" b="1" i="0" u="none" strike="noStrike" kern="1200" cap="none" spc="0" normalizeH="0" baseline="0" noProof="0" dirty="0">
              <a:ln>
                <a:noFill/>
              </a:ln>
              <a:solidFill>
                <a:prstClr val="white"/>
              </a:solidFill>
              <a:effectLst/>
              <a:uLnTx/>
              <a:uFillTx/>
              <a:latin typeface="Lucida Sans Unicode" panose="020B0602030504020204" pitchFamily="34" charset="0"/>
              <a:ea typeface="+mn-ea"/>
              <a:cs typeface="+mn-cs"/>
            </a:endParaRPr>
          </a:p>
        </p:txBody>
      </p:sp>
      <p:graphicFrame>
        <p:nvGraphicFramePr>
          <p:cNvPr id="3" name="Table 2"/>
          <p:cNvGraphicFramePr>
            <a:graphicFrameLocks noGrp="1"/>
          </p:cNvGraphicFramePr>
          <p:nvPr/>
        </p:nvGraphicFramePr>
        <p:xfrm>
          <a:off x="695400" y="1196750"/>
          <a:ext cx="10945217" cy="4958682"/>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373162729"/>
                    </a:ext>
                  </a:extLst>
                </a:gridCol>
                <a:gridCol w="3648406">
                  <a:extLst>
                    <a:ext uri="{9D8B030D-6E8A-4147-A177-3AD203B41FA5}">
                      <a16:colId xmlns:a16="http://schemas.microsoft.com/office/drawing/2014/main" val="3646534093"/>
                    </a:ext>
                  </a:extLst>
                </a:gridCol>
                <a:gridCol w="3648406">
                  <a:extLst>
                    <a:ext uri="{9D8B030D-6E8A-4147-A177-3AD203B41FA5}">
                      <a16:colId xmlns:a16="http://schemas.microsoft.com/office/drawing/2014/main" val="798654931"/>
                    </a:ext>
                  </a:extLst>
                </a:gridCol>
              </a:tblGrid>
              <a:tr h="452569">
                <a:tc>
                  <a:txBody>
                    <a:bodyPr/>
                    <a:lstStyle/>
                    <a:p>
                      <a:pPr algn="ctr"/>
                      <a:r>
                        <a:rPr lang="en-IE" dirty="0"/>
                        <a:t>Role</a:t>
                      </a:r>
                    </a:p>
                  </a:txBody>
                  <a:tcPr/>
                </a:tc>
                <a:tc>
                  <a:txBody>
                    <a:bodyPr/>
                    <a:lstStyle/>
                    <a:p>
                      <a:pPr algn="ctr"/>
                      <a:r>
                        <a:rPr lang="en-IE" dirty="0"/>
                        <a:t>Rationale</a:t>
                      </a:r>
                    </a:p>
                  </a:txBody>
                  <a:tcPr/>
                </a:tc>
                <a:tc>
                  <a:txBody>
                    <a:bodyPr/>
                    <a:lstStyle/>
                    <a:p>
                      <a:pPr algn="ctr"/>
                      <a:r>
                        <a:rPr lang="en-IE" dirty="0"/>
                        <a:t>Schedule 1</a:t>
                      </a:r>
                    </a:p>
                  </a:txBody>
                  <a:tcPr/>
                </a:tc>
                <a:extLst>
                  <a:ext uri="{0D108BD9-81ED-4DB2-BD59-A6C34878D82A}">
                    <a16:rowId xmlns:a16="http://schemas.microsoft.com/office/drawing/2014/main" val="3867990869"/>
                  </a:ext>
                </a:extLst>
              </a:tr>
              <a:tr h="2067713">
                <a:tc>
                  <a:txBody>
                    <a:bodyPr/>
                    <a:lstStyle/>
                    <a:p>
                      <a:pPr>
                        <a:spcAft>
                          <a:spcPts val="0"/>
                        </a:spcAft>
                      </a:pPr>
                      <a:r>
                        <a:rPr lang="en-US" sz="1400" dirty="0">
                          <a:effectLst/>
                          <a:latin typeface="+mn-lt"/>
                          <a:ea typeface="Times New Roman" panose="02020603050405020304" pitchFamily="18" charset="0"/>
                          <a:cs typeface="Times New Roman" panose="02020603050405020304" pitchFamily="18" charset="0"/>
                        </a:rPr>
                        <a:t>Coach or Manager with players 18 years and under</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400" dirty="0">
                          <a:effectLst/>
                          <a:latin typeface="+mn-lt"/>
                          <a:ea typeface="Times New Roman" panose="02020603050405020304" pitchFamily="18" charset="0"/>
                          <a:cs typeface="Times New Roman" panose="02020603050405020304" pitchFamily="18" charset="0"/>
                        </a:rPr>
                        <a:t>Providing coaching in the skills of</a:t>
                      </a:r>
                      <a:r>
                        <a:rPr lang="en-US" sz="1400" baseline="0" dirty="0">
                          <a:effectLst/>
                          <a:latin typeface="+mn-lt"/>
                          <a:ea typeface="Times New Roman" panose="02020603050405020304" pitchFamily="18" charset="0"/>
                          <a:cs typeface="Times New Roman" panose="02020603050405020304" pitchFamily="18" charset="0"/>
                        </a:rPr>
                        <a:t> SPORT</a:t>
                      </a:r>
                      <a:r>
                        <a:rPr lang="en-US" sz="1400" dirty="0">
                          <a:effectLst/>
                          <a:latin typeface="+mn-lt"/>
                          <a:ea typeface="Times New Roman" panose="02020603050405020304" pitchFamily="18" charset="0"/>
                          <a:cs typeface="Times New Roman" panose="02020603050405020304" pitchFamily="18" charset="0"/>
                        </a:rPr>
                        <a:t> to persons under 18 years old.</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400" dirty="0">
                          <a:effectLst/>
                          <a:latin typeface="+mn-lt"/>
                          <a:ea typeface="Times New Roman" panose="02020603050405020304" pitchFamily="18" charset="0"/>
                          <a:cs typeface="Times New Roman" panose="02020603050405020304" pitchFamily="18" charset="0"/>
                        </a:rPr>
                        <a:t>Part 1 #5 Any work or activity which consists of the provision of training, cultural, recreational, or social activities (whether or not for commercial or any other consideration) to children unless the provision of  training, cultural, recreational, or social activities is merely incidental to the provision of training, cultural, recreational, or social activities to persons who are not children</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526619"/>
                  </a:ext>
                </a:extLst>
              </a:tr>
              <a:tr h="452569">
                <a:tc>
                  <a:txBody>
                    <a:bodyPr/>
                    <a:lstStyle/>
                    <a:p>
                      <a:pPr>
                        <a:spcAft>
                          <a:spcPts val="0"/>
                        </a:spcAft>
                      </a:pPr>
                      <a:r>
                        <a:rPr lang="en-US" sz="1400" dirty="0">
                          <a:effectLst/>
                          <a:latin typeface="+mn-lt"/>
                          <a:ea typeface="Times New Roman" panose="02020603050405020304" pitchFamily="18" charset="0"/>
                          <a:cs typeface="Times New Roman" panose="02020603050405020304" pitchFamily="18" charset="0"/>
                        </a:rPr>
                        <a:t>Host Family Child Accommodation</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400" dirty="0">
                          <a:effectLst/>
                          <a:latin typeface="+mn-lt"/>
                          <a:ea typeface="Times New Roman" panose="02020603050405020304" pitchFamily="18" charset="0"/>
                          <a:cs typeface="Times New Roman" panose="02020603050405020304" pitchFamily="18" charset="0"/>
                        </a:rPr>
                        <a:t>Providing accommodation to children attending </a:t>
                      </a:r>
                      <a:r>
                        <a:rPr lang="en-US" sz="1400" baseline="0" dirty="0">
                          <a:effectLst/>
                          <a:latin typeface="+mn-lt"/>
                          <a:ea typeface="Times New Roman" panose="02020603050405020304" pitchFamily="18" charset="0"/>
                          <a:cs typeface="Times New Roman" panose="02020603050405020304" pitchFamily="18" charset="0"/>
                        </a:rPr>
                        <a:t> ?????</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400" dirty="0">
                          <a:effectLst/>
                          <a:latin typeface="+mn-lt"/>
                          <a:ea typeface="Times New Roman" panose="02020603050405020304" pitchFamily="18" charset="0"/>
                          <a:cs typeface="Times New Roman" panose="02020603050405020304" pitchFamily="18" charset="0"/>
                        </a:rPr>
                        <a:t>Part1 #8 The provision by a person, whether or not for commercial or other consideration, of accommodation</a:t>
                      </a:r>
                      <a:r>
                        <a:rPr lang="en-IE" sz="1400" baseline="0" dirty="0">
                          <a:effectLst/>
                          <a:latin typeface="+mn-lt"/>
                          <a:ea typeface="Times New Roman" panose="02020603050405020304" pitchFamily="18" charset="0"/>
                          <a:cs typeface="Times New Roman" panose="02020603050405020304" pitchFamily="18" charset="0"/>
                        </a:rPr>
                        <a:t> </a:t>
                      </a:r>
                      <a:r>
                        <a:rPr lang="en-US" sz="1400" dirty="0">
                          <a:effectLst/>
                          <a:latin typeface="+mn-lt"/>
                          <a:ea typeface="Times New Roman" panose="02020603050405020304" pitchFamily="18" charset="0"/>
                          <a:cs typeface="Times New Roman" panose="02020603050405020304" pitchFamily="18" charset="0"/>
                        </a:rPr>
                        <a:t>for a child in his or her own home.</a:t>
                      </a:r>
                      <a:endParaRPr lang="en-IE" sz="1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6087418"/>
                  </a:ext>
                </a:extLst>
              </a:tr>
              <a:tr h="452569">
                <a:tc>
                  <a:txBody>
                    <a:bodyPr/>
                    <a:lstStyle/>
                    <a:p>
                      <a:pPr>
                        <a:lnSpc>
                          <a:spcPct val="107000"/>
                        </a:lnSpc>
                        <a:spcAft>
                          <a:spcPts val="0"/>
                        </a:spcAft>
                      </a:pPr>
                      <a:r>
                        <a:rPr lang="en-IE" sz="1400" dirty="0">
                          <a:effectLst/>
                          <a:latin typeface="+mn-lt"/>
                          <a:ea typeface="Times New Roman" panose="02020603050405020304" pitchFamily="18" charset="0"/>
                          <a:cs typeface="Times New Roman" panose="02020603050405020304" pitchFamily="18" charset="0"/>
                        </a:rPr>
                        <a:t>Parent Supervisor</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IE" sz="1400" dirty="0">
                          <a:effectLst/>
                          <a:latin typeface="+mn-lt"/>
                          <a:ea typeface="Times New Roman" panose="02020603050405020304" pitchFamily="18" charset="0"/>
                          <a:cs typeface="Times New Roman" panose="02020603050405020304" pitchFamily="18" charset="0"/>
                        </a:rPr>
                        <a:t>Provide supervision to training, recreational, leisure or physical activities</a:t>
                      </a:r>
                      <a:r>
                        <a:rPr lang="en-IE" sz="1400" baseline="0" dirty="0">
                          <a:effectLst/>
                          <a:latin typeface="+mn-lt"/>
                          <a:ea typeface="Times New Roman" panose="02020603050405020304" pitchFamily="18" charset="0"/>
                          <a:cs typeface="Times New Roman" panose="02020603050405020304" pitchFamily="18" charset="0"/>
                        </a:rPr>
                        <a:t> for children under 18 years.</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IE" sz="1400" dirty="0">
                          <a:latin typeface="+mn-lt"/>
                        </a:rPr>
                        <a:t>Part1 #4 Any work or activity which consists of care or supervision of children unless the care or supervision is</a:t>
                      </a:r>
                    </a:p>
                    <a:p>
                      <a:r>
                        <a:rPr lang="en-IE" sz="1400" dirty="0">
                          <a:latin typeface="+mn-lt"/>
                        </a:rPr>
                        <a:t>merely incidental to the care or supervision of persons who are not children.</a:t>
                      </a:r>
                    </a:p>
                    <a:p>
                      <a:endParaRPr lang="en-IE" sz="1400" dirty="0">
                        <a:latin typeface="+mn-lt"/>
                      </a:endParaRPr>
                    </a:p>
                    <a:p>
                      <a:endParaRPr lang="en-IE" sz="1400" dirty="0">
                        <a:latin typeface="+mn-lt"/>
                      </a:endParaRPr>
                    </a:p>
                  </a:txBody>
                  <a:tcPr/>
                </a:tc>
                <a:extLst>
                  <a:ext uri="{0D108BD9-81ED-4DB2-BD59-A6C34878D82A}">
                    <a16:rowId xmlns:a16="http://schemas.microsoft.com/office/drawing/2014/main" val="2725369733"/>
                  </a:ext>
                </a:extLst>
              </a:tr>
            </a:tbl>
          </a:graphicData>
        </a:graphic>
      </p:graphicFrame>
    </p:spTree>
    <p:extLst>
      <p:ext uri="{BB962C8B-B14F-4D97-AF65-F5344CB8AC3E}">
        <p14:creationId xmlns:p14="http://schemas.microsoft.com/office/powerpoint/2010/main" val="356128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Useful Contact Emails</a:t>
            </a:r>
          </a:p>
        </p:txBody>
      </p:sp>
      <p:sp>
        <p:nvSpPr>
          <p:cNvPr id="2" name="Content Placeholder 1"/>
          <p:cNvSpPr>
            <a:spLocks noGrp="1"/>
          </p:cNvSpPr>
          <p:nvPr>
            <p:ph idx="1"/>
          </p:nvPr>
        </p:nvSpPr>
        <p:spPr>
          <a:xfrm>
            <a:off x="479376" y="1052736"/>
            <a:ext cx="10945216" cy="5124227"/>
          </a:xfrm>
        </p:spPr>
        <p:txBody>
          <a:bodyPr/>
          <a:lstStyle/>
          <a:p>
            <a:pPr algn="just">
              <a:lnSpc>
                <a:spcPct val="150000"/>
              </a:lnSpc>
              <a:spcBef>
                <a:spcPts val="1200"/>
              </a:spcBef>
              <a:spcAft>
                <a:spcPts val="1200"/>
              </a:spcAft>
            </a:pPr>
            <a:r>
              <a:rPr lang="en-IE" u="sng" dirty="0">
                <a:solidFill>
                  <a:srgbClr val="9454C3"/>
                </a:solidFill>
              </a:rPr>
              <a:t>v</a:t>
            </a:r>
            <a:r>
              <a:rPr lang="en-IE" u="sng" dirty="0">
                <a:solidFill>
                  <a:srgbClr val="3366CC"/>
                </a:solidFill>
              </a:rPr>
              <a:t>etting@garda.ie</a:t>
            </a:r>
            <a:r>
              <a:rPr lang="en-IE" dirty="0">
                <a:solidFill>
                  <a:srgbClr val="3366CC"/>
                </a:solidFill>
              </a:rPr>
              <a:t> </a:t>
            </a:r>
            <a:r>
              <a:rPr lang="en-IE" dirty="0"/>
              <a:t>– general queries about eVetting, Invitation issues and changes to Registered Organisation staff or details.</a:t>
            </a:r>
          </a:p>
          <a:p>
            <a:pPr algn="just">
              <a:lnSpc>
                <a:spcPct val="150000"/>
              </a:lnSpc>
              <a:spcBef>
                <a:spcPts val="1200"/>
              </a:spcBef>
              <a:spcAft>
                <a:spcPts val="1200"/>
              </a:spcAft>
            </a:pPr>
            <a:r>
              <a:rPr lang="en-IE" u="sng" dirty="0">
                <a:solidFill>
                  <a:srgbClr val="3366CC"/>
                </a:solidFill>
              </a:rPr>
              <a:t>GNVB.Compliance@garda.ie</a:t>
            </a:r>
            <a:r>
              <a:rPr lang="en-IE" dirty="0">
                <a:solidFill>
                  <a:srgbClr val="3366CC"/>
                </a:solidFill>
              </a:rPr>
              <a:t> </a:t>
            </a:r>
            <a:r>
              <a:rPr lang="en-IE" dirty="0"/>
              <a:t>– compliance queries with regard to job roles or the NVB Act.</a:t>
            </a: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Slide Number Placeholder 5">
            <a:extLst>
              <a:ext uri="{FF2B5EF4-FFF2-40B4-BE49-F238E27FC236}">
                <a16:creationId xmlns:a16="http://schemas.microsoft.com/office/drawing/2014/main" id="{A903CED7-4696-42B6-9B6B-9346A1415CA4}"/>
              </a:ext>
            </a:extLst>
          </p:cNvPr>
          <p:cNvSpPr>
            <a:spLocks noGrp="1"/>
          </p:cNvSpPr>
          <p:nvPr>
            <p:ph type="sldNum" sz="quarter" idx="12"/>
          </p:nvPr>
        </p:nvSpPr>
        <p:spPr>
          <a:xfrm>
            <a:off x="9048328" y="6309320"/>
            <a:ext cx="2743200" cy="365125"/>
          </a:xfrm>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fld id="{1CB3B72D-9BCF-413D-9C2D-E64FD3D2E7F3}" type="slidenum">
              <a:rPr kumimoji="0" lang="en-GB" altLang="en-US" sz="1000" b="1" i="0" u="none" strike="noStrike" kern="1200" cap="none" spc="0" normalizeH="0" baseline="0" noProof="0">
                <a:ln>
                  <a:noFill/>
                </a:ln>
                <a:solidFill>
                  <a:prstClr val="white"/>
                </a:solidFill>
                <a:effectLst/>
                <a:uLnTx/>
                <a:uFillTx/>
                <a:latin typeface="Lucida Sans Unicode" panose="020B0602030504020204" pitchFamily="34" charset="0"/>
                <a:ea typeface="+mn-ea"/>
                <a:cs typeface="+mn-cs"/>
              </a:rPr>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t>16</a:t>
            </a:fld>
            <a:endParaRPr kumimoji="0" lang="en-GB" altLang="en-US" sz="1000" b="1" i="0" u="none" strike="noStrike" kern="1200" cap="none" spc="0" normalizeH="0" baseline="0" noProof="0" dirty="0">
              <a:ln>
                <a:noFill/>
              </a:ln>
              <a:solidFill>
                <a:prstClr val="white"/>
              </a:solidFill>
              <a:effectLst/>
              <a:uLnTx/>
              <a:uFillTx/>
              <a:latin typeface="Lucida Sans Unicode" panose="020B0602030504020204" pitchFamily="34" charset="0"/>
              <a:ea typeface="+mn-ea"/>
              <a:cs typeface="+mn-cs"/>
            </a:endParaRPr>
          </a:p>
        </p:txBody>
      </p:sp>
    </p:spTree>
    <p:extLst>
      <p:ext uri="{BB962C8B-B14F-4D97-AF65-F5344CB8AC3E}">
        <p14:creationId xmlns:p14="http://schemas.microsoft.com/office/powerpoint/2010/main" val="376708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3493" y="1375917"/>
            <a:ext cx="5557648" cy="3810330"/>
          </a:xfrm>
          <a:prstGeom prst="rect">
            <a:avLst/>
          </a:prstGeom>
        </p:spPr>
      </p:pic>
      <p:sp>
        <p:nvSpPr>
          <p:cNvPr id="3" name="TextBox 2"/>
          <p:cNvSpPr txBox="1"/>
          <p:nvPr/>
        </p:nvSpPr>
        <p:spPr>
          <a:xfrm flipH="1">
            <a:off x="1610118" y="537882"/>
            <a:ext cx="9550940"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4800" b="0" i="0" u="none" strike="noStrike" kern="1200" cap="none" spc="0" normalizeH="0" baseline="0" noProof="0" dirty="0">
                <a:ln>
                  <a:noFill/>
                </a:ln>
                <a:solidFill>
                  <a:prstClr val="black"/>
                </a:solidFill>
                <a:effectLst/>
                <a:uLnTx/>
                <a:uFillTx/>
                <a:latin typeface="Calibri" panose="020F0502020204030204"/>
                <a:ea typeface="+mn-ea"/>
                <a:cs typeface="+mn-cs"/>
              </a:rPr>
              <a:t>Questions</a:t>
            </a:r>
            <a:r>
              <a:rPr kumimoji="0" lang="en-IE" sz="4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TextBox 4"/>
          <p:cNvSpPr txBox="1"/>
          <p:nvPr/>
        </p:nvSpPr>
        <p:spPr>
          <a:xfrm>
            <a:off x="6575611" y="1375917"/>
            <a:ext cx="5150223" cy="26776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rPr>
              <a:t>Inspector Marisa Costello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2800" b="0" i="0" u="none" strike="noStrike" kern="1200" cap="none" spc="0" normalizeH="0" baseline="0" noProof="0" dirty="0">
                <a:ln>
                  <a:noFill/>
                </a:ln>
                <a:solidFill>
                  <a:prstClr val="black"/>
                </a:solidFill>
                <a:effectLst/>
                <a:uLnTx/>
                <a:uFillTx/>
                <a:latin typeface="Calibri" panose="020F0502020204030204"/>
                <a:ea typeface="+mn-ea"/>
                <a:cs typeface="+mn-cs"/>
              </a:rPr>
              <a:t>Sergeant Jim Gould</a:t>
            </a:r>
          </a:p>
        </p:txBody>
      </p:sp>
    </p:spTree>
    <p:extLst>
      <p:ext uri="{BB962C8B-B14F-4D97-AF65-F5344CB8AC3E}">
        <p14:creationId xmlns:p14="http://schemas.microsoft.com/office/powerpoint/2010/main" val="272811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Questions submitted</a:t>
            </a:r>
          </a:p>
        </p:txBody>
      </p:sp>
      <p:sp>
        <p:nvSpPr>
          <p:cNvPr id="3" name="Content Placeholder 2"/>
          <p:cNvSpPr>
            <a:spLocks noGrp="1"/>
          </p:cNvSpPr>
          <p:nvPr>
            <p:ph idx="1"/>
          </p:nvPr>
        </p:nvSpPr>
        <p:spPr/>
        <p:txBody>
          <a:bodyPr>
            <a:normAutofit/>
          </a:bodyPr>
          <a:lstStyle/>
          <a:p>
            <a:pPr marL="0" indent="0">
              <a:buNone/>
            </a:pPr>
            <a:r>
              <a:rPr lang="en-IE" dirty="0"/>
              <a:t>Building a relationship with Children</a:t>
            </a:r>
          </a:p>
          <a:p>
            <a:pPr marL="0" indent="0">
              <a:buNone/>
            </a:pPr>
            <a:r>
              <a:rPr lang="en-IE" dirty="0"/>
              <a:t>This is one of the reasons Garda Vetting is required for Youth Club leaders. However as a Community Centre we have many children who come to buy sweets in our coffee shop on a daily basis after school, most of these children are not accompanied by a parent.  Over time it would be easy to form a rapport with some children and slowly gain their confidence. On this basis do you think Community Centre workers who have a SHOP in their premises should be allowed to vet their staff?</a:t>
            </a:r>
          </a:p>
          <a:p>
            <a:pPr marL="0" indent="0">
              <a:buNone/>
            </a:pPr>
            <a:endParaRPr lang="en-IE" dirty="0"/>
          </a:p>
          <a:p>
            <a:pPr marL="0" indent="0">
              <a:buNone/>
            </a:pPr>
            <a:r>
              <a:rPr lang="en-IE" dirty="0"/>
              <a:t>We are in the process of registering our organisation with the Vetting Service so we can vet all staff.  Should smaller organisations register as vetting services, when and why should an organisation become a vetting service?</a:t>
            </a:r>
          </a:p>
          <a:p>
            <a:pPr marL="0" indent="0">
              <a:buNone/>
            </a:pPr>
            <a:endParaRPr lang="en-IE" dirty="0"/>
          </a:p>
          <a:p>
            <a:pPr marL="0" indent="0">
              <a:buNone/>
            </a:pPr>
            <a:r>
              <a:rPr lang="en-IE" dirty="0"/>
              <a:t>We would like guidance of the registration procedure and also, who does and does not need vetting in an organisation. As we work directly with families on sites I have presumed that everyone involved in field work must be vetted, but maybe I’m wrong?</a:t>
            </a:r>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4608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Questions submitted</a:t>
            </a:r>
          </a:p>
        </p:txBody>
      </p:sp>
      <p:sp>
        <p:nvSpPr>
          <p:cNvPr id="3" name="Content Placeholder 2"/>
          <p:cNvSpPr>
            <a:spLocks noGrp="1"/>
          </p:cNvSpPr>
          <p:nvPr>
            <p:ph idx="1"/>
          </p:nvPr>
        </p:nvSpPr>
        <p:spPr/>
        <p:txBody>
          <a:bodyPr>
            <a:normAutofit/>
          </a:bodyPr>
          <a:lstStyle/>
          <a:p>
            <a:pPr marL="0" indent="0">
              <a:buNone/>
            </a:pPr>
            <a:endParaRPr lang="en-IE" dirty="0"/>
          </a:p>
          <a:p>
            <a:pPr marL="0" indent="0">
              <a:buNone/>
            </a:pPr>
            <a:r>
              <a:rPr lang="en-IE" dirty="0"/>
              <a:t>As we work directly with families on sites I have presumed that everyone involved in field work must be vetted, but maybe I’m wrong?</a:t>
            </a:r>
          </a:p>
          <a:p>
            <a:pPr marL="0" indent="0">
              <a:buNone/>
            </a:pPr>
            <a:endParaRPr lang="en-IE" dirty="0"/>
          </a:p>
          <a:p>
            <a:pPr marL="0" indent="0">
              <a:buNone/>
            </a:pPr>
            <a:r>
              <a:rPr lang="en-IE" dirty="0"/>
              <a:t>Do we now only need Staff vetting for </a:t>
            </a:r>
            <a:r>
              <a:rPr lang="en-IE" dirty="0" err="1"/>
              <a:t>creche</a:t>
            </a:r>
            <a:r>
              <a:rPr lang="en-IE" dirty="0"/>
              <a:t> and staff doing summer camps, before we had to make sure all Staff who worked in the centre where vetted, is it sufficient to get rest of staff not vetted to do the free on-line Children First course by TUSLA. We have CE staff and TUS staff employed here and neither Social department vet their Staff anymore where does that leave Centre managers and the Board.</a:t>
            </a:r>
          </a:p>
          <a:p>
            <a:pPr marL="0" indent="0">
              <a:buNone/>
            </a:pPr>
            <a:endParaRPr lang="en-IE" dirty="0"/>
          </a:p>
          <a:p>
            <a:pPr marL="0" indent="0">
              <a:buNone/>
            </a:pPr>
            <a:r>
              <a:rPr lang="en-IE" dirty="0"/>
              <a:t>Do boards of management that over see </a:t>
            </a:r>
            <a:r>
              <a:rPr lang="en-IE" dirty="0" err="1"/>
              <a:t>creches</a:t>
            </a:r>
            <a:r>
              <a:rPr lang="en-IE" dirty="0"/>
              <a:t> need to be vetted as they could potentially have access to restricted information </a:t>
            </a:r>
            <a:r>
              <a:rPr lang="en-IE" dirty="0" err="1"/>
              <a:t>ie</a:t>
            </a:r>
            <a:r>
              <a:rPr lang="en-IE" dirty="0"/>
              <a:t> chairperson is Person In Charge on the </a:t>
            </a:r>
            <a:r>
              <a:rPr lang="en-IE" dirty="0" err="1"/>
              <a:t>pobal</a:t>
            </a:r>
            <a:r>
              <a:rPr lang="en-IE" dirty="0"/>
              <a:t> portal </a:t>
            </a:r>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79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EE94-EF0F-41DA-BF73-232A61B3CE2E}"/>
              </a:ext>
            </a:extLst>
          </p:cNvPr>
          <p:cNvSpPr>
            <a:spLocks noGrp="1"/>
          </p:cNvSpPr>
          <p:nvPr>
            <p:ph type="ctrTitle"/>
          </p:nvPr>
        </p:nvSpPr>
        <p:spPr/>
        <p:txBody>
          <a:bodyPr/>
          <a:lstStyle/>
          <a:p>
            <a:r>
              <a:rPr lang="en-IE" dirty="0"/>
              <a:t>Garda National Vetting Bureau</a:t>
            </a:r>
          </a:p>
        </p:txBody>
      </p:sp>
      <p:sp>
        <p:nvSpPr>
          <p:cNvPr id="3" name="Subtitle 2">
            <a:extLst>
              <a:ext uri="{FF2B5EF4-FFF2-40B4-BE49-F238E27FC236}">
                <a16:creationId xmlns:a16="http://schemas.microsoft.com/office/drawing/2014/main" id="{3F5DACA0-038F-4A08-A9E8-41DE4D77F12F}"/>
              </a:ext>
            </a:extLst>
          </p:cNvPr>
          <p:cNvSpPr>
            <a:spLocks noGrp="1"/>
          </p:cNvSpPr>
          <p:nvPr>
            <p:ph type="subTitle" idx="1"/>
          </p:nvPr>
        </p:nvSpPr>
        <p:spPr/>
        <p:txBody>
          <a:bodyPr>
            <a:normAutofit/>
          </a:bodyPr>
          <a:lstStyle/>
          <a:p>
            <a:r>
              <a:rPr lang="en-IE" dirty="0"/>
              <a:t>Presentation to the </a:t>
            </a:r>
          </a:p>
          <a:p>
            <a:r>
              <a:rPr lang="en-IE" dirty="0"/>
              <a:t>Fingal Facilities Network information event</a:t>
            </a:r>
          </a:p>
        </p:txBody>
      </p:sp>
      <p:sp>
        <p:nvSpPr>
          <p:cNvPr id="4" name="Footer Placeholder 3">
            <a:extLst>
              <a:ext uri="{FF2B5EF4-FFF2-40B4-BE49-F238E27FC236}">
                <a16:creationId xmlns:a16="http://schemas.microsoft.com/office/drawing/2014/main" id="{C7E3DA9D-AFF3-469C-B3A9-C3DE710BD09F}"/>
              </a:ext>
            </a:extLst>
          </p:cNvPr>
          <p:cNvSpPr>
            <a:spLocks noGrp="1"/>
          </p:cNvSpPr>
          <p:nvPr>
            <p:ph type="ftr" sz="quarter" idx="4294967295"/>
          </p:nvPr>
        </p:nvSpPr>
        <p:spPr>
          <a:xfrm>
            <a:off x="4038600" y="6356350"/>
            <a:ext cx="41148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19</a:t>
            </a:r>
            <a:r>
              <a:rPr kumimoji="0" lang="en-US" sz="1200" b="0" i="0" u="none" strike="noStrike" kern="1200" cap="none" spc="0" normalizeH="0" baseline="30000" noProof="0" dirty="0">
                <a:ln>
                  <a:noFill/>
                </a:ln>
                <a:solidFill>
                  <a:prstClr val="black">
                    <a:tint val="75000"/>
                  </a:prstClr>
                </a:solidFill>
                <a:effectLst/>
                <a:uLnTx/>
                <a:uFillTx/>
                <a:latin typeface="Calibri" panose="020F0502020204030204"/>
                <a:ea typeface="+mn-ea"/>
                <a:cs typeface="+mn-cs"/>
              </a:rPr>
              <a:t>th</a:t>
            </a: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April 2023</a:t>
            </a:r>
          </a:p>
        </p:txBody>
      </p:sp>
    </p:spTree>
    <p:extLst>
      <p:ext uri="{BB962C8B-B14F-4D97-AF65-F5344CB8AC3E}">
        <p14:creationId xmlns:p14="http://schemas.microsoft.com/office/powerpoint/2010/main" val="366164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Questions submitted</a:t>
            </a:r>
          </a:p>
        </p:txBody>
      </p:sp>
      <p:sp>
        <p:nvSpPr>
          <p:cNvPr id="3" name="Content Placeholder 2"/>
          <p:cNvSpPr>
            <a:spLocks noGrp="1"/>
          </p:cNvSpPr>
          <p:nvPr>
            <p:ph idx="1"/>
          </p:nvPr>
        </p:nvSpPr>
        <p:spPr/>
        <p:txBody>
          <a:bodyPr>
            <a:normAutofit/>
          </a:bodyPr>
          <a:lstStyle/>
          <a:p>
            <a:pPr marL="0" indent="0">
              <a:buNone/>
            </a:pPr>
            <a:endParaRPr lang="en-IE" dirty="0"/>
          </a:p>
          <a:p>
            <a:pPr marL="0" indent="0">
              <a:buNone/>
            </a:pPr>
            <a:r>
              <a:rPr lang="en-IE" dirty="0"/>
              <a:t>I'm looking for confirmation that I've interpreted the rules around Garda Vetting correctly, as we often get questions about it from Board members, staff, volunteers and the public. The only situation in our centre where staff might be working directly with children or vulnerable adults is where we offer Work Experience.  </a:t>
            </a:r>
          </a:p>
          <a:p>
            <a:pPr marL="0" indent="0">
              <a:buNone/>
            </a:pPr>
            <a:endParaRPr lang="en-IE" dirty="0"/>
          </a:p>
          <a:p>
            <a:pPr marL="0" indent="0">
              <a:buNone/>
            </a:pPr>
            <a:r>
              <a:rPr lang="en-IE" dirty="0"/>
              <a:t>We take on Transition Year Students and we have some regular volunteers who would have disabilities.  In some cases the TUS or CE participant working with us may also have a disability.  We have a policy that the Transition Students are never left with only 1 adult.</a:t>
            </a:r>
          </a:p>
          <a:p>
            <a:pPr marL="0" indent="0">
              <a:buNone/>
            </a:pPr>
            <a:endParaRPr lang="en-IE" dirty="0"/>
          </a:p>
          <a:p>
            <a:pPr marL="0" indent="0">
              <a:buNone/>
            </a:pPr>
            <a:r>
              <a:rPr lang="en-IE" dirty="0"/>
              <a:t>Could I have advice as to who might need to be </a:t>
            </a:r>
            <a:r>
              <a:rPr lang="en-IE" dirty="0" err="1"/>
              <a:t>garda</a:t>
            </a:r>
            <a:r>
              <a:rPr lang="en-IE" dirty="0"/>
              <a:t> vetted in these cases?</a:t>
            </a:r>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44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Questions submitted</a:t>
            </a:r>
          </a:p>
        </p:txBody>
      </p:sp>
      <p:sp>
        <p:nvSpPr>
          <p:cNvPr id="3" name="Content Placeholder 2"/>
          <p:cNvSpPr>
            <a:spLocks noGrp="1"/>
          </p:cNvSpPr>
          <p:nvPr>
            <p:ph idx="1"/>
          </p:nvPr>
        </p:nvSpPr>
        <p:spPr/>
        <p:txBody>
          <a:bodyPr>
            <a:normAutofit/>
          </a:bodyPr>
          <a:lstStyle/>
          <a:p>
            <a:pPr marL="0" indent="0">
              <a:buNone/>
            </a:pPr>
            <a:endParaRPr lang="en-IE" dirty="0"/>
          </a:p>
          <a:p>
            <a:pPr marL="0" indent="0">
              <a:buNone/>
            </a:pPr>
            <a:r>
              <a:rPr lang="en-IE" dirty="0"/>
              <a:t>Definition of vulnerable persons – age range for children that come under a vetting policy </a:t>
            </a:r>
          </a:p>
          <a:p>
            <a:pPr marL="0" indent="0">
              <a:buNone/>
            </a:pPr>
            <a:r>
              <a:rPr lang="en-IE" dirty="0"/>
              <a:t>“VULNERABLE PERSON” means a person, other than a child, who -</a:t>
            </a:r>
          </a:p>
          <a:p>
            <a:pPr marL="0" indent="0">
              <a:buNone/>
            </a:pPr>
            <a:r>
              <a:rPr lang="en-IE" dirty="0"/>
              <a:t>(a) is suffering from a disorder of the mind, whether as a result of mental illness or dementia,</a:t>
            </a:r>
          </a:p>
          <a:p>
            <a:pPr marL="0" indent="0">
              <a:buNone/>
            </a:pPr>
            <a:r>
              <a:rPr lang="en-IE" dirty="0"/>
              <a:t>(b) has an intellectual disability,</a:t>
            </a:r>
          </a:p>
          <a:p>
            <a:pPr marL="0" indent="0">
              <a:buNone/>
            </a:pPr>
            <a:r>
              <a:rPr lang="en-IE" dirty="0"/>
              <a:t>(c) is suffering from a physical impairment, whether as a result of injury, illness or age, or</a:t>
            </a:r>
          </a:p>
          <a:p>
            <a:pPr marL="0" indent="0">
              <a:buNone/>
            </a:pPr>
            <a:r>
              <a:rPr lang="en-IE" dirty="0"/>
              <a:t>(d) has a physical disability,</a:t>
            </a:r>
          </a:p>
          <a:p>
            <a:pPr marL="0" indent="0">
              <a:buNone/>
            </a:pPr>
            <a:endParaRPr lang="en-IE" dirty="0"/>
          </a:p>
          <a:p>
            <a:pPr marL="0" indent="0">
              <a:buNone/>
            </a:pPr>
            <a:r>
              <a:rPr lang="en-IE" dirty="0"/>
              <a:t> which is of such a nature or degree –</a:t>
            </a:r>
          </a:p>
          <a:p>
            <a:pPr marL="0" indent="0">
              <a:buNone/>
            </a:pPr>
            <a:r>
              <a:rPr lang="en-IE" dirty="0"/>
              <a:t>(</a:t>
            </a:r>
            <a:r>
              <a:rPr lang="en-IE" dirty="0" err="1"/>
              <a:t>i</a:t>
            </a:r>
            <a:r>
              <a:rPr lang="en-IE" dirty="0"/>
              <a:t>) as to restrict the capacity of the person to guard himself or herself against harm by another person, or</a:t>
            </a:r>
          </a:p>
          <a:p>
            <a:pPr marL="0" indent="0">
              <a:buNone/>
            </a:pPr>
            <a:r>
              <a:rPr lang="en-IE" dirty="0"/>
              <a:t>(ii) that results in the person requiring assistance with the activities of daily living including dressing, eating, walking, washing and bathing.</a:t>
            </a:r>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34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Questions submitted</a:t>
            </a:r>
          </a:p>
        </p:txBody>
      </p:sp>
      <p:sp>
        <p:nvSpPr>
          <p:cNvPr id="3" name="Content Placeholder 2"/>
          <p:cNvSpPr>
            <a:spLocks noGrp="1"/>
          </p:cNvSpPr>
          <p:nvPr>
            <p:ph idx="1"/>
          </p:nvPr>
        </p:nvSpPr>
        <p:spPr/>
        <p:txBody>
          <a:bodyPr>
            <a:normAutofit/>
          </a:bodyPr>
          <a:lstStyle/>
          <a:p>
            <a:pPr marL="0" indent="0">
              <a:buNone/>
            </a:pPr>
            <a:endParaRPr lang="en-IE" dirty="0"/>
          </a:p>
          <a:p>
            <a:pPr lvl="0"/>
            <a:r>
              <a:rPr lang="en-IE" dirty="0"/>
              <a:t>Does Community Centre Staff (i.e. Centre Managers/Supervisors/Centre Attendants etc.) who are not directly involved with Children/Vulnerable Adults need to be Garda Vetted?</a:t>
            </a:r>
          </a:p>
          <a:p>
            <a:pPr lvl="0"/>
            <a:r>
              <a:rPr lang="en-IE" dirty="0"/>
              <a:t>Some Community Centre Staff members may have occasional involvement with Children/Vulnerable Adults i.e. occasional midterm activity/week long summer camps etc. need to be Garda Vetted?</a:t>
            </a:r>
          </a:p>
          <a:p>
            <a:pPr lvl="0"/>
            <a:r>
              <a:rPr lang="en-IE" dirty="0"/>
              <a:t>If a Community Centre Staff member does require vetting for point 2 – can this staff member commence employment before Garda Vetting e.g. if they are employed as a Centre Attendant in January but will not have any direct involvement with Children/Vulnerable adults until August where they may be needed to help with a weeklong summer camp? So long as they are Garda Vetted prior to assisting in the Activity?</a:t>
            </a:r>
          </a:p>
          <a:p>
            <a:pPr lvl="0"/>
            <a:r>
              <a:rPr lang="en-IE" dirty="0"/>
              <a:t>If there is a lead person running a Summer Camp/Afterschool activity does the other Centre Staff/helpers/volunteers also need to be Garda Vetted if they are not going to be on their own with a child/vulnerable adult?</a:t>
            </a:r>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3045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041432" y="630932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F0DC92-40B3-41DC-81EC-048839EE8264}" type="slidenum">
              <a:rPr kumimoji="0" lang="en-US" altLang="en-US" sz="11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alt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5" name="Group 25"/>
          <p:cNvGrpSpPr/>
          <p:nvPr/>
        </p:nvGrpSpPr>
        <p:grpSpPr>
          <a:xfrm>
            <a:off x="5356226" y="1922774"/>
            <a:ext cx="2855483" cy="1665534"/>
            <a:chOff x="3851275" y="1922774"/>
            <a:chExt cx="2855483" cy="1665534"/>
          </a:xfrm>
          <a:solidFill>
            <a:schemeClr val="accent4"/>
          </a:solidFill>
        </p:grpSpPr>
        <p:sp>
          <p:nvSpPr>
            <p:cNvPr id="6" name="Puzzle1"/>
            <p:cNvSpPr>
              <a:spLocks noEditPoints="1" noChangeArrowheads="1"/>
            </p:cNvSpPr>
            <p:nvPr/>
          </p:nvSpPr>
          <p:spPr bwMode="auto">
            <a:xfrm>
              <a:off x="3851275" y="1922774"/>
              <a:ext cx="2855483" cy="166553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FAE83E"/>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7" name="Text Box 13"/>
            <p:cNvSpPr txBox="1">
              <a:spLocks noChangeArrowheads="1"/>
            </p:cNvSpPr>
            <p:nvPr/>
          </p:nvSpPr>
          <p:spPr bwMode="auto">
            <a:xfrm>
              <a:off x="4821657" y="2597150"/>
              <a:ext cx="1029449" cy="338554"/>
            </a:xfrm>
            <a:prstGeom prst="rect">
              <a:avLst/>
            </a:prstGeom>
            <a:noFill/>
            <a:ln w="28575" algn="ctr">
              <a:noFill/>
              <a:miter lim="800000"/>
              <a:headEnd/>
              <a:tailEnd/>
            </a:ln>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Interview</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8" name="Group 29"/>
          <p:cNvGrpSpPr/>
          <p:nvPr/>
        </p:nvGrpSpPr>
        <p:grpSpPr>
          <a:xfrm>
            <a:off x="2703513" y="2917825"/>
            <a:ext cx="1700212" cy="2794000"/>
            <a:chOff x="1179513" y="2917825"/>
            <a:chExt cx="1700212" cy="2794000"/>
          </a:xfrm>
        </p:grpSpPr>
        <p:sp>
          <p:nvSpPr>
            <p:cNvPr id="9" name="Puzzle4"/>
            <p:cNvSpPr>
              <a:spLocks noEditPoints="1" noChangeArrowheads="1"/>
            </p:cNvSpPr>
            <p:nvPr/>
          </p:nvSpPr>
          <p:spPr bwMode="auto">
            <a:xfrm>
              <a:off x="1179513" y="2917825"/>
              <a:ext cx="1700212" cy="279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46BEA2"/>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10" name="Text Box 14"/>
            <p:cNvSpPr txBox="1">
              <a:spLocks noChangeArrowheads="1"/>
            </p:cNvSpPr>
            <p:nvPr/>
          </p:nvSpPr>
          <p:spPr bwMode="auto">
            <a:xfrm>
              <a:off x="1403350" y="3644900"/>
              <a:ext cx="1368425" cy="1314450"/>
            </a:xfrm>
            <a:prstGeom prst="rect">
              <a:avLst/>
            </a:prstGeom>
            <a:noFill/>
            <a:ln w="28575" algn="ctr">
              <a:noFill/>
              <a:miter lim="800000"/>
              <a:headEnd/>
              <a:tailEnd/>
            </a:ln>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Reference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Checks</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11" name="Group 24"/>
          <p:cNvGrpSpPr/>
          <p:nvPr/>
        </p:nvGrpSpPr>
        <p:grpSpPr>
          <a:xfrm>
            <a:off x="4295775" y="1196976"/>
            <a:ext cx="1766888" cy="2398713"/>
            <a:chOff x="2771775" y="1196975"/>
            <a:chExt cx="1766888" cy="2398713"/>
          </a:xfrm>
          <a:solidFill>
            <a:schemeClr val="accent2"/>
          </a:solidFill>
        </p:grpSpPr>
        <p:sp>
          <p:nvSpPr>
            <p:cNvPr id="12" name="Puzzle3"/>
            <p:cNvSpPr>
              <a:spLocks noEditPoints="1" noChangeArrowheads="1"/>
            </p:cNvSpPr>
            <p:nvPr/>
          </p:nvSpPr>
          <p:spPr bwMode="auto">
            <a:xfrm>
              <a:off x="2771775" y="1196975"/>
              <a:ext cx="1766888" cy="23987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273 w 21600"/>
                <a:gd name="T25" fmla="*/ 7719 h 21600"/>
                <a:gd name="T26" fmla="*/ 19149 w 21600"/>
                <a:gd name="T27" fmla="*/ 202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58023"/>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13" name="Text Box 16"/>
            <p:cNvSpPr txBox="1">
              <a:spLocks noChangeArrowheads="1"/>
            </p:cNvSpPr>
            <p:nvPr/>
          </p:nvSpPr>
          <p:spPr bwMode="auto">
            <a:xfrm>
              <a:off x="3394149" y="2060575"/>
              <a:ext cx="444352" cy="338554"/>
            </a:xfrm>
            <a:prstGeom prst="rect">
              <a:avLst/>
            </a:prstGeom>
            <a:noFill/>
            <a:ln w="28575" algn="ctr">
              <a:noFill/>
              <a:miter lim="800000"/>
              <a:headEnd/>
              <a:tailEnd/>
            </a:ln>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0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 </a:t>
              </a: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CV</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14" name="Group 13"/>
          <p:cNvGrpSpPr/>
          <p:nvPr/>
        </p:nvGrpSpPr>
        <p:grpSpPr>
          <a:xfrm>
            <a:off x="5954881" y="2917180"/>
            <a:ext cx="1721113" cy="2793851"/>
            <a:chOff x="5891207" y="4121537"/>
            <a:chExt cx="1721113" cy="2793851"/>
          </a:xfrm>
        </p:grpSpPr>
        <p:sp>
          <p:nvSpPr>
            <p:cNvPr id="15" name="Puzzle4"/>
            <p:cNvSpPr>
              <a:spLocks noEditPoints="1" noChangeArrowheads="1"/>
            </p:cNvSpPr>
            <p:nvPr/>
          </p:nvSpPr>
          <p:spPr bwMode="auto">
            <a:xfrm>
              <a:off x="5891207" y="4121537"/>
              <a:ext cx="1700599" cy="27938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3D81C2"/>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16" name="Text Box 11"/>
            <p:cNvSpPr txBox="1">
              <a:spLocks noChangeArrowheads="1"/>
            </p:cNvSpPr>
            <p:nvPr/>
          </p:nvSpPr>
          <p:spPr bwMode="auto">
            <a:xfrm>
              <a:off x="5956136" y="4920595"/>
              <a:ext cx="1656184" cy="1261884"/>
            </a:xfrm>
            <a:prstGeom prst="rect">
              <a:avLst/>
            </a:prstGeom>
            <a:noFill/>
            <a:ln w="28575" algn="ctr">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Employment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28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 History</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17" name="Group 23"/>
          <p:cNvGrpSpPr/>
          <p:nvPr/>
        </p:nvGrpSpPr>
        <p:grpSpPr>
          <a:xfrm>
            <a:off x="2106613" y="1916114"/>
            <a:ext cx="2855912" cy="1665287"/>
            <a:chOff x="595313" y="1897063"/>
            <a:chExt cx="2855912" cy="1665287"/>
          </a:xfrm>
        </p:grpSpPr>
        <p:sp>
          <p:nvSpPr>
            <p:cNvPr id="18" name="Puzzle1"/>
            <p:cNvSpPr>
              <a:spLocks noEditPoints="1" noChangeArrowheads="1"/>
            </p:cNvSpPr>
            <p:nvPr/>
          </p:nvSpPr>
          <p:spPr bwMode="auto">
            <a:xfrm>
              <a:off x="595313" y="1897063"/>
              <a:ext cx="2855912" cy="16652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6086 w 21600"/>
                <a:gd name="T25" fmla="*/ 2569 h 21600"/>
                <a:gd name="T26" fmla="*/ 16132 w 21600"/>
                <a:gd name="T27" fmla="*/ 195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EC1C5A"/>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19" name="Text Box 12"/>
            <p:cNvSpPr txBox="1">
              <a:spLocks noChangeArrowheads="1"/>
            </p:cNvSpPr>
            <p:nvPr/>
          </p:nvSpPr>
          <p:spPr bwMode="auto">
            <a:xfrm>
              <a:off x="1331913" y="2565400"/>
              <a:ext cx="1511300" cy="336550"/>
            </a:xfrm>
            <a:prstGeom prst="rect">
              <a:avLst/>
            </a:prstGeom>
            <a:noFill/>
            <a:ln w="28575" algn="ctr">
              <a:noFill/>
              <a:miter lim="800000"/>
              <a:headEnd/>
              <a:tailEnd/>
            </a:ln>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Education</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20" name="Group 27"/>
          <p:cNvGrpSpPr/>
          <p:nvPr/>
        </p:nvGrpSpPr>
        <p:grpSpPr>
          <a:xfrm>
            <a:off x="7050493" y="2944915"/>
            <a:ext cx="2820583" cy="2185321"/>
            <a:chOff x="5526492" y="2944914"/>
            <a:chExt cx="2820583" cy="2185321"/>
          </a:xfrm>
          <a:solidFill>
            <a:srgbClr val="644B9C"/>
          </a:solidFill>
        </p:grpSpPr>
        <p:sp>
          <p:nvSpPr>
            <p:cNvPr id="21" name="Puzzle2"/>
            <p:cNvSpPr>
              <a:spLocks noEditPoints="1" noChangeArrowheads="1"/>
            </p:cNvSpPr>
            <p:nvPr/>
          </p:nvSpPr>
          <p:spPr bwMode="auto">
            <a:xfrm>
              <a:off x="5526492" y="2944914"/>
              <a:ext cx="2820583" cy="21853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pFill/>
            <a:ln w="28575">
              <a:noFill/>
              <a:miter lim="800000"/>
              <a:headEnd/>
              <a:tailEnd/>
            </a:ln>
            <a:effectLst>
              <a:outerShdw blurRad="44450" dist="27940" dir="5400000" algn="ctr">
                <a:srgbClr val="000000">
                  <a:alpha val="32000"/>
                </a:srgbClr>
              </a:outerShdw>
            </a:effectLst>
            <a:scene3d>
              <a:camera prst="orthographicFront">
                <a:rot lat="0" lon="0" rev="0"/>
              </a:camera>
              <a:lightRig rig="soft" dir="t"/>
            </a:scene3d>
            <a:sp3d extrusionH="76200">
              <a:bevelT w="190500" h="38100"/>
              <a:extrusionClr>
                <a:schemeClr val="tx1"/>
              </a:extrusionClr>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22" name="Text Box 19"/>
            <p:cNvSpPr txBox="1">
              <a:spLocks noChangeArrowheads="1"/>
            </p:cNvSpPr>
            <p:nvPr/>
          </p:nvSpPr>
          <p:spPr bwMode="auto">
            <a:xfrm>
              <a:off x="6156176" y="3717032"/>
              <a:ext cx="1584325" cy="581025"/>
            </a:xfrm>
            <a:prstGeom prst="rect">
              <a:avLst/>
            </a:prstGeom>
            <a:noFill/>
            <a:ln w="9525">
              <a:noFill/>
              <a:miter lim="800000"/>
              <a:headEnd/>
              <a:tailEnd/>
            </a:ln>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Application Form</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23" name="Group 26"/>
          <p:cNvGrpSpPr/>
          <p:nvPr/>
        </p:nvGrpSpPr>
        <p:grpSpPr>
          <a:xfrm>
            <a:off x="7564480" y="1196976"/>
            <a:ext cx="1767227" cy="2399257"/>
            <a:chOff x="6040479" y="1196975"/>
            <a:chExt cx="1767227" cy="2399257"/>
          </a:xfrm>
          <a:solidFill>
            <a:srgbClr val="00B0F0"/>
          </a:solidFill>
        </p:grpSpPr>
        <p:sp>
          <p:nvSpPr>
            <p:cNvPr id="24" name="Puzzle3"/>
            <p:cNvSpPr>
              <a:spLocks noEditPoints="1" noChangeArrowheads="1"/>
            </p:cNvSpPr>
            <p:nvPr/>
          </p:nvSpPr>
          <p:spPr bwMode="auto">
            <a:xfrm>
              <a:off x="6040479" y="1196975"/>
              <a:ext cx="1767227" cy="239925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9CC841"/>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25" name="Text Box 18"/>
            <p:cNvSpPr txBox="1">
              <a:spLocks noChangeArrowheads="1"/>
            </p:cNvSpPr>
            <p:nvPr/>
          </p:nvSpPr>
          <p:spPr bwMode="auto">
            <a:xfrm>
              <a:off x="6156176" y="2084338"/>
              <a:ext cx="1439862" cy="336550"/>
            </a:xfrm>
            <a:prstGeom prst="rect">
              <a:avLst/>
            </a:prstGeom>
            <a:noFill/>
            <a:ln w="9525">
              <a:noFill/>
              <a:miter lim="800000"/>
              <a:headEnd/>
              <a:tailEnd/>
            </a:ln>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IE"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rPr>
                <a:t>Work Skills</a:t>
              </a:r>
              <a:endParaRPr kumimoji="0" lang="en-GB" sz="1600" b="1" i="0" u="none" strike="noStrike" kern="1200" cap="none" spc="0" normalizeH="0" baseline="0" noProof="0" dirty="0">
                <a:ln>
                  <a:noFill/>
                </a:ln>
                <a:solidFill>
                  <a:srgbClr val="0E0D0C"/>
                </a:solidFill>
                <a:effectLst/>
                <a:uLnTx/>
                <a:uFillTx/>
                <a:latin typeface="Calibri" panose="020F0502020204030204"/>
                <a:ea typeface="+mn-ea"/>
                <a:cs typeface="Times New Roman" pitchFamily="18" charset="0"/>
              </a:endParaRPr>
            </a:p>
          </p:txBody>
        </p:sp>
      </p:grpSp>
      <p:grpSp>
        <p:nvGrpSpPr>
          <p:cNvPr id="26" name="Group 22"/>
          <p:cNvGrpSpPr/>
          <p:nvPr/>
        </p:nvGrpSpPr>
        <p:grpSpPr>
          <a:xfrm>
            <a:off x="3791744" y="2950345"/>
            <a:ext cx="2820988" cy="2185987"/>
            <a:chOff x="2339975" y="3716338"/>
            <a:chExt cx="2820988" cy="2185987"/>
          </a:xfrm>
          <a:solidFill>
            <a:srgbClr val="FF0000"/>
          </a:solidFill>
        </p:grpSpPr>
        <p:sp>
          <p:nvSpPr>
            <p:cNvPr id="27" name="Puzzle2"/>
            <p:cNvSpPr>
              <a:spLocks noEditPoints="1" noChangeArrowheads="1"/>
            </p:cNvSpPr>
            <p:nvPr/>
          </p:nvSpPr>
          <p:spPr bwMode="auto">
            <a:xfrm>
              <a:off x="2339975" y="3716338"/>
              <a:ext cx="2820988" cy="21859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EE4035"/>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black"/>
                </a:solidFill>
                <a:effectLst/>
                <a:uLnTx/>
                <a:uFillTx/>
                <a:latin typeface="Calibri" panose="020F0502020204030204"/>
                <a:ea typeface="+mn-ea"/>
                <a:cs typeface="Times New Roman" pitchFamily="18" charset="0"/>
              </a:endParaRPr>
            </a:p>
          </p:txBody>
        </p:sp>
        <p:sp>
          <p:nvSpPr>
            <p:cNvPr id="28" name="Text Box 15"/>
            <p:cNvSpPr txBox="1">
              <a:spLocks noChangeArrowheads="1"/>
            </p:cNvSpPr>
            <p:nvPr/>
          </p:nvSpPr>
          <p:spPr bwMode="auto">
            <a:xfrm>
              <a:off x="3067842" y="4509120"/>
              <a:ext cx="1331503" cy="400110"/>
            </a:xfrm>
            <a:prstGeom prst="rect">
              <a:avLst/>
            </a:prstGeom>
            <a:noFill/>
            <a:ln w="28575" algn="ctr">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Vetting</a:t>
              </a: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endParaRPr>
            </a:p>
          </p:txBody>
        </p:sp>
      </p:grpSp>
      <p:sp>
        <p:nvSpPr>
          <p:cNvPr id="29" name="Rectangle 28"/>
          <p:cNvSpPr/>
          <p:nvPr/>
        </p:nvSpPr>
        <p:spPr>
          <a:xfrm>
            <a:off x="2017240" y="329075"/>
            <a:ext cx="8005140" cy="707886"/>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Vetting is only one piece of the jigsaw</a:t>
            </a:r>
          </a:p>
        </p:txBody>
      </p:sp>
    </p:spTree>
    <p:extLst>
      <p:ext uri="{BB962C8B-B14F-4D97-AF65-F5344CB8AC3E}">
        <p14:creationId xmlns:p14="http://schemas.microsoft.com/office/powerpoint/2010/main" val="393072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fltVal val="0"/>
                                          </p:val>
                                        </p:tav>
                                        <p:tav tm="100000">
                                          <p:val>
                                            <p:strVal val="#ppt_w"/>
                                          </p:val>
                                        </p:tav>
                                      </p:tavLst>
                                    </p:anim>
                                    <p:anim calcmode="lin" valueType="num">
                                      <p:cBhvr>
                                        <p:cTn id="15" dur="1000" fill="hold"/>
                                        <p:tgtEl>
                                          <p:spTgt spid="17"/>
                                        </p:tgtEl>
                                        <p:attrNameLst>
                                          <p:attrName>ppt_h</p:attrName>
                                        </p:attrNameLst>
                                      </p:cBhvr>
                                      <p:tavLst>
                                        <p:tav tm="0">
                                          <p:val>
                                            <p:fltVal val="0"/>
                                          </p:val>
                                        </p:tav>
                                        <p:tav tm="100000">
                                          <p:val>
                                            <p:strVal val="#ppt_h"/>
                                          </p:val>
                                        </p:tav>
                                      </p:tavLst>
                                    </p:anim>
                                    <p:anim calcmode="lin" valueType="num">
                                      <p:cBhvr>
                                        <p:cTn id="16" dur="1000" fill="hold"/>
                                        <p:tgtEl>
                                          <p:spTgt spid="17"/>
                                        </p:tgtEl>
                                        <p:attrNameLst>
                                          <p:attrName>style.rotation</p:attrName>
                                        </p:attrNameLst>
                                      </p:cBhvr>
                                      <p:tavLst>
                                        <p:tav tm="0">
                                          <p:val>
                                            <p:fltVal val="90"/>
                                          </p:val>
                                        </p:tav>
                                        <p:tav tm="100000">
                                          <p:val>
                                            <p:fltVal val="0"/>
                                          </p:val>
                                        </p:tav>
                                      </p:tavLst>
                                    </p:anim>
                                    <p:animEffect transition="in" filter="fade">
                                      <p:cBhvr>
                                        <p:cTn id="17" dur="1000"/>
                                        <p:tgtEl>
                                          <p:spTgt spid="17"/>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1000" fill="hold"/>
                                        <p:tgtEl>
                                          <p:spTgt spid="23"/>
                                        </p:tgtEl>
                                        <p:attrNameLst>
                                          <p:attrName>ppt_w</p:attrName>
                                        </p:attrNameLst>
                                      </p:cBhvr>
                                      <p:tavLst>
                                        <p:tav tm="0">
                                          <p:val>
                                            <p:fltVal val="0"/>
                                          </p:val>
                                        </p:tav>
                                        <p:tav tm="100000">
                                          <p:val>
                                            <p:strVal val="#ppt_w"/>
                                          </p:val>
                                        </p:tav>
                                      </p:tavLst>
                                    </p:anim>
                                    <p:anim calcmode="lin" valueType="num">
                                      <p:cBhvr>
                                        <p:cTn id="29" dur="1000" fill="hold"/>
                                        <p:tgtEl>
                                          <p:spTgt spid="23"/>
                                        </p:tgtEl>
                                        <p:attrNameLst>
                                          <p:attrName>ppt_h</p:attrName>
                                        </p:attrNameLst>
                                      </p:cBhvr>
                                      <p:tavLst>
                                        <p:tav tm="0">
                                          <p:val>
                                            <p:fltVal val="0"/>
                                          </p:val>
                                        </p:tav>
                                        <p:tav tm="100000">
                                          <p:val>
                                            <p:strVal val="#ppt_h"/>
                                          </p:val>
                                        </p:tav>
                                      </p:tavLst>
                                    </p:anim>
                                    <p:anim calcmode="lin" valueType="num">
                                      <p:cBhvr>
                                        <p:cTn id="30" dur="1000" fill="hold"/>
                                        <p:tgtEl>
                                          <p:spTgt spid="23"/>
                                        </p:tgtEl>
                                        <p:attrNameLst>
                                          <p:attrName>style.rotation</p:attrName>
                                        </p:attrNameLst>
                                      </p:cBhvr>
                                      <p:tavLst>
                                        <p:tav tm="0">
                                          <p:val>
                                            <p:fltVal val="90"/>
                                          </p:val>
                                        </p:tav>
                                        <p:tav tm="100000">
                                          <p:val>
                                            <p:fltVal val="0"/>
                                          </p:val>
                                        </p:tav>
                                      </p:tavLst>
                                    </p:anim>
                                    <p:animEffect transition="in" filter="fade">
                                      <p:cBhvr>
                                        <p:cTn id="31" dur="1000"/>
                                        <p:tgtEl>
                                          <p:spTgt spid="23"/>
                                        </p:tgtEl>
                                      </p:cBhvr>
                                    </p:animEffect>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1000" fill="hold"/>
                                        <p:tgtEl>
                                          <p:spTgt spid="20"/>
                                        </p:tgtEl>
                                        <p:attrNameLst>
                                          <p:attrName>ppt_w</p:attrName>
                                        </p:attrNameLst>
                                      </p:cBhvr>
                                      <p:tavLst>
                                        <p:tav tm="0">
                                          <p:val>
                                            <p:fltVal val="0"/>
                                          </p:val>
                                        </p:tav>
                                        <p:tav tm="100000">
                                          <p:val>
                                            <p:strVal val="#ppt_w"/>
                                          </p:val>
                                        </p:tav>
                                      </p:tavLst>
                                    </p:anim>
                                    <p:anim calcmode="lin" valueType="num">
                                      <p:cBhvr>
                                        <p:cTn id="43" dur="1000" fill="hold"/>
                                        <p:tgtEl>
                                          <p:spTgt spid="20"/>
                                        </p:tgtEl>
                                        <p:attrNameLst>
                                          <p:attrName>ppt_h</p:attrName>
                                        </p:attrNameLst>
                                      </p:cBhvr>
                                      <p:tavLst>
                                        <p:tav tm="0">
                                          <p:val>
                                            <p:fltVal val="0"/>
                                          </p:val>
                                        </p:tav>
                                        <p:tav tm="100000">
                                          <p:val>
                                            <p:strVal val="#ppt_h"/>
                                          </p:val>
                                        </p:tav>
                                      </p:tavLst>
                                    </p:anim>
                                    <p:anim calcmode="lin" valueType="num">
                                      <p:cBhvr>
                                        <p:cTn id="44" dur="1000" fill="hold"/>
                                        <p:tgtEl>
                                          <p:spTgt spid="20"/>
                                        </p:tgtEl>
                                        <p:attrNameLst>
                                          <p:attrName>style.rotation</p:attrName>
                                        </p:attrNameLst>
                                      </p:cBhvr>
                                      <p:tavLst>
                                        <p:tav tm="0">
                                          <p:val>
                                            <p:fltVal val="90"/>
                                          </p:val>
                                        </p:tav>
                                        <p:tav tm="100000">
                                          <p:val>
                                            <p:fltVal val="0"/>
                                          </p:val>
                                        </p:tav>
                                      </p:tavLst>
                                    </p:anim>
                                    <p:animEffect transition="in" filter="fade">
                                      <p:cBhvr>
                                        <p:cTn id="45" dur="1000"/>
                                        <p:tgtEl>
                                          <p:spTgt spid="20"/>
                                        </p:tgtEl>
                                      </p:cBhvr>
                                    </p:animEffect>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childTnLst>
                          </p:cTn>
                        </p:par>
                        <p:par>
                          <p:cTn id="53" fill="hold">
                            <p:stCondLst>
                              <p:cond delay="7000"/>
                            </p:stCondLst>
                            <p:childTnLst>
                              <p:par>
                                <p:cTn id="54" presetID="26" presetClass="entr" presetSubtype="0"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down)">
                                      <p:cBhvr>
                                        <p:cTn id="56" dur="580">
                                          <p:stCondLst>
                                            <p:cond delay="0"/>
                                          </p:stCondLst>
                                        </p:cTn>
                                        <p:tgtEl>
                                          <p:spTgt spid="26"/>
                                        </p:tgtEl>
                                      </p:cBhvr>
                                    </p:animEffect>
                                    <p:anim calcmode="lin" valueType="num">
                                      <p:cBhvr>
                                        <p:cTn id="57"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62" dur="26">
                                          <p:stCondLst>
                                            <p:cond delay="650"/>
                                          </p:stCondLst>
                                        </p:cTn>
                                        <p:tgtEl>
                                          <p:spTgt spid="26"/>
                                        </p:tgtEl>
                                      </p:cBhvr>
                                      <p:to x="100000" y="60000"/>
                                    </p:animScale>
                                    <p:animScale>
                                      <p:cBhvr>
                                        <p:cTn id="63" dur="166" decel="50000">
                                          <p:stCondLst>
                                            <p:cond delay="676"/>
                                          </p:stCondLst>
                                        </p:cTn>
                                        <p:tgtEl>
                                          <p:spTgt spid="26"/>
                                        </p:tgtEl>
                                      </p:cBhvr>
                                      <p:to x="100000" y="100000"/>
                                    </p:animScale>
                                    <p:animScale>
                                      <p:cBhvr>
                                        <p:cTn id="64" dur="26">
                                          <p:stCondLst>
                                            <p:cond delay="1312"/>
                                          </p:stCondLst>
                                        </p:cTn>
                                        <p:tgtEl>
                                          <p:spTgt spid="26"/>
                                        </p:tgtEl>
                                      </p:cBhvr>
                                      <p:to x="100000" y="80000"/>
                                    </p:animScale>
                                    <p:animScale>
                                      <p:cBhvr>
                                        <p:cTn id="65" dur="166" decel="50000">
                                          <p:stCondLst>
                                            <p:cond delay="1338"/>
                                          </p:stCondLst>
                                        </p:cTn>
                                        <p:tgtEl>
                                          <p:spTgt spid="26"/>
                                        </p:tgtEl>
                                      </p:cBhvr>
                                      <p:to x="100000" y="100000"/>
                                    </p:animScale>
                                    <p:animScale>
                                      <p:cBhvr>
                                        <p:cTn id="66" dur="26">
                                          <p:stCondLst>
                                            <p:cond delay="1642"/>
                                          </p:stCondLst>
                                        </p:cTn>
                                        <p:tgtEl>
                                          <p:spTgt spid="26"/>
                                        </p:tgtEl>
                                      </p:cBhvr>
                                      <p:to x="100000" y="90000"/>
                                    </p:animScale>
                                    <p:animScale>
                                      <p:cBhvr>
                                        <p:cTn id="67" dur="166" decel="50000">
                                          <p:stCondLst>
                                            <p:cond delay="1668"/>
                                          </p:stCondLst>
                                        </p:cTn>
                                        <p:tgtEl>
                                          <p:spTgt spid="26"/>
                                        </p:tgtEl>
                                      </p:cBhvr>
                                      <p:to x="100000" y="100000"/>
                                    </p:animScale>
                                    <p:animScale>
                                      <p:cBhvr>
                                        <p:cTn id="68" dur="26">
                                          <p:stCondLst>
                                            <p:cond delay="1808"/>
                                          </p:stCondLst>
                                        </p:cTn>
                                        <p:tgtEl>
                                          <p:spTgt spid="26"/>
                                        </p:tgtEl>
                                      </p:cBhvr>
                                      <p:to x="100000" y="95000"/>
                                    </p:animScale>
                                    <p:animScale>
                                      <p:cBhvr>
                                        <p:cTn id="69" dur="166" decel="50000">
                                          <p:stCondLst>
                                            <p:cond delay="1834"/>
                                          </p:stCondLst>
                                        </p:cTn>
                                        <p:tgtEl>
                                          <p:spTgt spid="26"/>
                                        </p:tgtEl>
                                      </p:cBhvr>
                                      <p:to x="100000" y="100000"/>
                                    </p:animScale>
                                  </p:childTnLst>
                                </p:cTn>
                              </p:par>
                              <p:par>
                                <p:cTn id="70" presetID="42"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1000"/>
                                        <p:tgtEl>
                                          <p:spTgt spid="29"/>
                                        </p:tgtEl>
                                      </p:cBhvr>
                                    </p:animEffect>
                                    <p:anim calcmode="lin" valueType="num">
                                      <p:cBhvr>
                                        <p:cTn id="73" dur="1000" fill="hold"/>
                                        <p:tgtEl>
                                          <p:spTgt spid="29"/>
                                        </p:tgtEl>
                                        <p:attrNameLst>
                                          <p:attrName>ppt_x</p:attrName>
                                        </p:attrNameLst>
                                      </p:cBhvr>
                                      <p:tavLst>
                                        <p:tav tm="0">
                                          <p:val>
                                            <p:strVal val="#ppt_x"/>
                                          </p:val>
                                        </p:tav>
                                        <p:tav tm="100000">
                                          <p:val>
                                            <p:strVal val="#ppt_x"/>
                                          </p:val>
                                        </p:tav>
                                      </p:tavLst>
                                    </p:anim>
                                    <p:anim calcmode="lin" valueType="num">
                                      <p:cBhvr>
                                        <p:cTn id="74" dur="1000" fill="hold"/>
                                        <p:tgtEl>
                                          <p:spTgt spid="29"/>
                                        </p:tgtEl>
                                        <p:attrNameLst>
                                          <p:attrName>ppt_y</p:attrName>
                                        </p:attrNameLst>
                                      </p:cBhvr>
                                      <p:tavLst>
                                        <p:tav tm="0">
                                          <p:val>
                                            <p:strVal val="#ppt_y+.1"/>
                                          </p:val>
                                        </p:tav>
                                        <p:tav tm="100000">
                                          <p:val>
                                            <p:strVal val="#ppt_y"/>
                                          </p:val>
                                        </p:tav>
                                      </p:tavLst>
                                    </p:anim>
                                  </p:childTnLst>
                                </p:cTn>
                              </p:par>
                            </p:childTnLst>
                          </p:cTn>
                        </p:par>
                        <p:par>
                          <p:cTn id="75" fill="hold">
                            <p:stCondLst>
                              <p:cond delay="9000"/>
                            </p:stCondLst>
                            <p:childTnLst>
                              <p:par>
                                <p:cTn id="76" presetID="32" presetClass="emph" presetSubtype="0" repeatCount="3000" fill="hold" nodeType="afterEffect">
                                  <p:stCondLst>
                                    <p:cond delay="0"/>
                                  </p:stCondLst>
                                  <p:childTnLst>
                                    <p:animRot by="120000">
                                      <p:cBhvr>
                                        <p:cTn id="77" dur="100" fill="hold">
                                          <p:stCondLst>
                                            <p:cond delay="0"/>
                                          </p:stCondLst>
                                        </p:cTn>
                                        <p:tgtEl>
                                          <p:spTgt spid="26"/>
                                        </p:tgtEl>
                                        <p:attrNameLst>
                                          <p:attrName>r</p:attrName>
                                        </p:attrNameLst>
                                      </p:cBhvr>
                                    </p:animRot>
                                    <p:animRot by="-240000">
                                      <p:cBhvr>
                                        <p:cTn id="78" dur="200" fill="hold">
                                          <p:stCondLst>
                                            <p:cond delay="200"/>
                                          </p:stCondLst>
                                        </p:cTn>
                                        <p:tgtEl>
                                          <p:spTgt spid="26"/>
                                        </p:tgtEl>
                                        <p:attrNameLst>
                                          <p:attrName>r</p:attrName>
                                        </p:attrNameLst>
                                      </p:cBhvr>
                                    </p:animRot>
                                    <p:animRot by="240000">
                                      <p:cBhvr>
                                        <p:cTn id="79" dur="200" fill="hold">
                                          <p:stCondLst>
                                            <p:cond delay="400"/>
                                          </p:stCondLst>
                                        </p:cTn>
                                        <p:tgtEl>
                                          <p:spTgt spid="26"/>
                                        </p:tgtEl>
                                        <p:attrNameLst>
                                          <p:attrName>r</p:attrName>
                                        </p:attrNameLst>
                                      </p:cBhvr>
                                    </p:animRot>
                                    <p:animRot by="-240000">
                                      <p:cBhvr>
                                        <p:cTn id="80" dur="200" fill="hold">
                                          <p:stCondLst>
                                            <p:cond delay="600"/>
                                          </p:stCondLst>
                                        </p:cTn>
                                        <p:tgtEl>
                                          <p:spTgt spid="26"/>
                                        </p:tgtEl>
                                        <p:attrNameLst>
                                          <p:attrName>r</p:attrName>
                                        </p:attrNameLst>
                                      </p:cBhvr>
                                    </p:animRot>
                                    <p:animRot by="120000">
                                      <p:cBhvr>
                                        <p:cTn id="81" dur="200" fill="hold">
                                          <p:stCondLst>
                                            <p:cond delay="800"/>
                                          </p:stCondLst>
                                        </p:cTn>
                                        <p:tgtEl>
                                          <p:spTgt spid="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4DCC6-E610-5BAB-9663-CF0C33ACFEE3}"/>
              </a:ext>
            </a:extLst>
          </p:cNvPr>
          <p:cNvSpPr>
            <a:spLocks noGrp="1"/>
          </p:cNvSpPr>
          <p:nvPr>
            <p:ph type="ctrTitle"/>
          </p:nvPr>
        </p:nvSpPr>
        <p:spPr>
          <a:xfrm>
            <a:off x="638882" y="3577456"/>
            <a:ext cx="10909640" cy="1687814"/>
          </a:xfrm>
        </p:spPr>
        <p:txBody>
          <a:bodyPr anchor="b">
            <a:normAutofit/>
          </a:bodyPr>
          <a:lstStyle/>
          <a:p>
            <a:r>
              <a:rPr lang="en-IE" sz="5400" dirty="0"/>
              <a:t>Q&amp;A and Information Sharing</a:t>
            </a:r>
          </a:p>
        </p:txBody>
      </p:sp>
      <p:pic>
        <p:nvPicPr>
          <p:cNvPr id="4" name="Picture 3">
            <a:extLst>
              <a:ext uri="{FF2B5EF4-FFF2-40B4-BE49-F238E27FC236}">
                <a16:creationId xmlns:a16="http://schemas.microsoft.com/office/drawing/2014/main" id="{273D9478-C78E-C661-A21B-B5DC090650E7}"/>
              </a:ext>
            </a:extLst>
          </p:cNvPr>
          <p:cNvPicPr>
            <a:picLocks noChangeAspect="1"/>
          </p:cNvPicPr>
          <p:nvPr/>
        </p:nvPicPr>
        <p:blipFill>
          <a:blip r:embed="rId2"/>
          <a:stretch>
            <a:fillRect/>
          </a:stretch>
        </p:blipFill>
        <p:spPr>
          <a:xfrm>
            <a:off x="2358531" y="331343"/>
            <a:ext cx="7474937" cy="3830906"/>
          </a:xfrm>
          <a:prstGeom prst="rect">
            <a:avLst/>
          </a:prstGeom>
        </p:spPr>
      </p:pic>
      <p:sp>
        <p:nvSpPr>
          <p:cNvPr id="11"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288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8FE4536-0E25-4D87-9320-5F7C159AB1A5}"/>
              </a:ext>
            </a:extLst>
          </p:cNvPr>
          <p:cNvSpPr/>
          <p:nvPr/>
        </p:nvSpPr>
        <p:spPr>
          <a:xfrm>
            <a:off x="1155000" y="1066502"/>
            <a:ext cx="4292928" cy="1897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Introduction</a:t>
            </a:r>
            <a:endParaRPr kumimoji="0" lang="en-IE" alt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00" name="Rectangle 2"/>
          <p:cNvSpPr>
            <a:spLocks noGrp="1" noChangeArrowheads="1"/>
          </p:cNvSpPr>
          <p:nvPr>
            <p:ph type="title"/>
          </p:nvPr>
        </p:nvSpPr>
        <p:spPr/>
        <p:txBody>
          <a:bodyPr/>
          <a:lstStyle/>
          <a:p>
            <a:r>
              <a:rPr lang="en-GB" dirty="0"/>
              <a:t>Garda Vetting – Introduction  </a:t>
            </a: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5362" name="Slide Number Placeholder 5"/>
          <p:cNvSpPr>
            <a:spLocks noGrp="1"/>
          </p:cNvSpPr>
          <p:nvPr>
            <p:ph type="sldNum" sz="quarter" idx="12"/>
          </p:nvPr>
        </p:nvSpPr>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fld id="{1CB3B72D-9BCF-413D-9C2D-E64FD3D2E7F3}" type="slidenum">
              <a:rPr kumimoji="0" lang="en-GB" altLang="en-US" sz="1000" b="1" i="0" u="none" strike="noStrike" kern="1200" cap="none" spc="0" normalizeH="0" baseline="0" noProof="0">
                <a:ln>
                  <a:noFill/>
                </a:ln>
                <a:solidFill>
                  <a:prstClr val="white"/>
                </a:solidFill>
                <a:effectLst/>
                <a:uLnTx/>
                <a:uFillTx/>
                <a:latin typeface="Lucida Sans Unicode" panose="020B0602030504020204" pitchFamily="34" charset="0"/>
                <a:ea typeface="+mn-ea"/>
                <a:cs typeface="+mn-cs"/>
              </a:rPr>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t>3</a:t>
            </a:fld>
            <a:endParaRPr kumimoji="0" lang="en-GB" altLang="en-US" sz="1000" b="1" i="0" u="none" strike="noStrike" kern="1200" cap="none" spc="0" normalizeH="0" baseline="0" noProof="0" dirty="0">
              <a:ln>
                <a:noFill/>
              </a:ln>
              <a:solidFill>
                <a:prstClr val="white"/>
              </a:solidFill>
              <a:effectLst/>
              <a:uLnTx/>
              <a:uFillTx/>
              <a:latin typeface="Lucida Sans Unicode" panose="020B0602030504020204" pitchFamily="34" charset="0"/>
              <a:ea typeface="+mn-ea"/>
              <a:cs typeface="+mn-cs"/>
            </a:endParaRPr>
          </a:p>
        </p:txBody>
      </p:sp>
      <p:sp>
        <p:nvSpPr>
          <p:cNvPr id="15" name="Rectangle 14">
            <a:extLst>
              <a:ext uri="{FF2B5EF4-FFF2-40B4-BE49-F238E27FC236}">
                <a16:creationId xmlns:a16="http://schemas.microsoft.com/office/drawing/2014/main" id="{8405C6EC-9BD0-46D7-A086-09B196A88AC0}"/>
              </a:ext>
            </a:extLst>
          </p:cNvPr>
          <p:cNvSpPr/>
          <p:nvPr/>
        </p:nvSpPr>
        <p:spPr>
          <a:xfrm>
            <a:off x="1155000" y="3429000"/>
            <a:ext cx="4292928" cy="22458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Schedule 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National Vetting Bureau (Children and Vulnerable Persons) Acts 2012 to 2016</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673C631D-1D4B-4EB5-B237-B1F42E6D824F}"/>
              </a:ext>
            </a:extLst>
          </p:cNvPr>
          <p:cNvSpPr/>
          <p:nvPr/>
        </p:nvSpPr>
        <p:spPr>
          <a:xfrm>
            <a:off x="5951984" y="1066502"/>
            <a:ext cx="4248472" cy="1897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Relevant Work or Activities</a:t>
            </a:r>
          </a:p>
        </p:txBody>
      </p:sp>
      <p:sp>
        <p:nvSpPr>
          <p:cNvPr id="31" name="Rectangle 30">
            <a:extLst>
              <a:ext uri="{FF2B5EF4-FFF2-40B4-BE49-F238E27FC236}">
                <a16:creationId xmlns:a16="http://schemas.microsoft.com/office/drawing/2014/main" id="{2B5D646A-7ABA-4FBD-9AD5-2DA0467350C8}"/>
              </a:ext>
            </a:extLst>
          </p:cNvPr>
          <p:cNvSpPr/>
          <p:nvPr/>
        </p:nvSpPr>
        <p:spPr>
          <a:xfrm>
            <a:off x="5951984" y="3429000"/>
            <a:ext cx="4248472" cy="22458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Questions &amp; Answers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anim calcmode="lin" valueType="num">
                                      <p:cBhvr>
                                        <p:cTn id="29" dur="1000" fill="hold"/>
                                        <p:tgtEl>
                                          <p:spTgt spid="31"/>
                                        </p:tgtEl>
                                        <p:attrNameLst>
                                          <p:attrName>ppt_x</p:attrName>
                                        </p:attrNameLst>
                                      </p:cBhvr>
                                      <p:tavLst>
                                        <p:tav tm="0">
                                          <p:val>
                                            <p:strVal val="#ppt_x"/>
                                          </p:val>
                                        </p:tav>
                                        <p:tav tm="100000">
                                          <p:val>
                                            <p:strVal val="#ppt_x"/>
                                          </p:val>
                                        </p:tav>
                                      </p:tavLst>
                                    </p:anim>
                                    <p:anim calcmode="lin" valueType="num">
                                      <p:cBhvr>
                                        <p:cTn id="3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23"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D03D55-9388-4FDB-A79C-E1B43272F490}"/>
              </a:ext>
            </a:extLst>
          </p:cNvPr>
          <p:cNvSpPr>
            <a:spLocks noGrp="1"/>
          </p:cNvSpPr>
          <p:nvPr>
            <p:ph type="title"/>
          </p:nvPr>
        </p:nvSpPr>
        <p:spPr>
          <a:xfrm>
            <a:off x="479376" y="185738"/>
            <a:ext cx="10515600" cy="1011014"/>
          </a:xfrm>
        </p:spPr>
        <p:txBody>
          <a:bodyPr>
            <a:noAutofit/>
          </a:bodyPr>
          <a:lstStyle/>
          <a:p>
            <a:r>
              <a:rPr lang="en-IE" altLang="en-US" sz="3200" dirty="0"/>
              <a:t>National Vetting Bureau (Children and Vulnerable Persons) Acts 2012 to 2016</a:t>
            </a:r>
            <a:endParaRPr lang="en-IE" sz="3200" dirty="0"/>
          </a:p>
        </p:txBody>
      </p:sp>
      <p:sp>
        <p:nvSpPr>
          <p:cNvPr id="19458" name="Content Placeholder 1"/>
          <p:cNvSpPr>
            <a:spLocks noGrp="1"/>
          </p:cNvSpPr>
          <p:nvPr>
            <p:ph idx="1"/>
          </p:nvPr>
        </p:nvSpPr>
        <p:spPr>
          <a:xfrm>
            <a:off x="479376" y="1340768"/>
            <a:ext cx="10873208" cy="4836195"/>
          </a:xfrm>
        </p:spPr>
        <p:txBody>
          <a:bodyPr>
            <a:normAutofit/>
          </a:bodyPr>
          <a:lstStyle/>
          <a:p>
            <a:pPr marL="358775" lvl="1" algn="just">
              <a:lnSpc>
                <a:spcPct val="150000"/>
              </a:lnSpc>
              <a:spcAft>
                <a:spcPts val="1200"/>
              </a:spcAft>
            </a:pPr>
            <a:r>
              <a:rPr lang="en-GB" altLang="en-US" dirty="0"/>
              <a:t>Act commenced on the 29th of April 2016. </a:t>
            </a:r>
          </a:p>
          <a:p>
            <a:pPr marL="358775" lvl="1" algn="just">
              <a:lnSpc>
                <a:spcPct val="150000"/>
              </a:lnSpc>
              <a:spcAft>
                <a:spcPts val="1200"/>
              </a:spcAft>
            </a:pPr>
            <a:r>
              <a:rPr lang="en-IE" altLang="en-US" dirty="0"/>
              <a:t>The Act provides a legislative basis for the mandatory vetting of persons who wish to undertake certain work or activities relating to children or vulnerable persons or to provide certain services to children or vulnerable persons.</a:t>
            </a:r>
          </a:p>
          <a:p>
            <a:pPr marL="358775" lvl="1" algn="just">
              <a:lnSpc>
                <a:spcPct val="150000"/>
              </a:lnSpc>
              <a:spcAft>
                <a:spcPts val="1200"/>
              </a:spcAft>
            </a:pPr>
            <a:r>
              <a:rPr lang="en-IE" altLang="en-US" dirty="0"/>
              <a:t>A relevant organisation shall not permit any person to undertake relevant work or activities on behalf of the organisation unless the organisation receives a vetting disclosure from the National Vetting Bureau in respect of that person.</a:t>
            </a:r>
          </a:p>
          <a:p>
            <a:pPr marL="358775" lvl="1" algn="just">
              <a:lnSpc>
                <a:spcPct val="150000"/>
              </a:lnSpc>
              <a:spcAft>
                <a:spcPts val="1200"/>
              </a:spcAft>
            </a:pPr>
            <a:r>
              <a:rPr lang="en-IE" b="1" dirty="0">
                <a:solidFill>
                  <a:srgbClr val="FF0000"/>
                </a:solidFill>
              </a:rPr>
              <a:t>The Act does not provide a legal power to request vetting details in regard to any person </a:t>
            </a:r>
            <a:r>
              <a:rPr lang="en-IE" b="1" u="sng" dirty="0">
                <a:solidFill>
                  <a:srgbClr val="FF0000"/>
                </a:solidFill>
              </a:rPr>
              <a:t>unless the person is conducting relevant work as defined in the Act.</a:t>
            </a:r>
          </a:p>
          <a:p>
            <a:pPr algn="just">
              <a:lnSpc>
                <a:spcPct val="150000"/>
              </a:lnSpc>
            </a:pPr>
            <a:endParaRPr lang="en-AU" altLang="en-US" sz="1800" dirty="0"/>
          </a:p>
          <a:p>
            <a:pPr algn="just">
              <a:lnSpc>
                <a:spcPct val="150000"/>
              </a:lnSpc>
            </a:pPr>
            <a:endParaRPr lang="en-IE" altLang="en-US" sz="1800" dirty="0"/>
          </a:p>
          <a:p>
            <a:pPr algn="just">
              <a:lnSpc>
                <a:spcPct val="150000"/>
              </a:lnSpc>
            </a:pPr>
            <a:endParaRPr lang="en-IE" altLang="en-US" sz="1800" dirty="0"/>
          </a:p>
        </p:txBody>
      </p:sp>
      <p:sp>
        <p:nvSpPr>
          <p:cNvPr id="7" name="Footer Placeholder 6"/>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FCBC8DB-51E8-46CF-BD51-3B66C16DE6ED}"/>
              </a:ext>
            </a:extLst>
          </p:cNvPr>
          <p:cNvSpPr>
            <a:spLocks noGrp="1"/>
          </p:cNvSpPr>
          <p:nvPr>
            <p:ph type="sldNum" sz="quarter" idx="12"/>
          </p:nvPr>
        </p:nvSpPr>
        <p:spPr>
          <a:xfrm>
            <a:off x="9048328" y="6309320"/>
            <a:ext cx="2743200" cy="365125"/>
          </a:xfrm>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fld id="{1CB3B72D-9BCF-413D-9C2D-E64FD3D2E7F3}" type="slidenum">
              <a:rPr kumimoji="0" lang="en-GB" altLang="en-US" sz="1000" b="1" i="0" u="none" strike="noStrike" kern="1200" cap="none" spc="0" normalizeH="0" baseline="0" noProof="0">
                <a:ln>
                  <a:noFill/>
                </a:ln>
                <a:solidFill>
                  <a:prstClr val="white"/>
                </a:solidFill>
                <a:effectLst/>
                <a:uLnTx/>
                <a:uFillTx/>
                <a:latin typeface="Lucida Sans Unicode" panose="020B0602030504020204" pitchFamily="34" charset="0"/>
                <a:ea typeface="+mn-ea"/>
                <a:cs typeface="+mn-cs"/>
              </a:rPr>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t>4</a:t>
            </a:fld>
            <a:endParaRPr kumimoji="0" lang="en-GB" altLang="en-US" sz="1000" b="1" i="0" u="none" strike="noStrike" kern="1200" cap="none" spc="0" normalizeH="0" baseline="0" noProof="0" dirty="0">
              <a:ln>
                <a:noFill/>
              </a:ln>
              <a:solidFill>
                <a:prstClr val="white"/>
              </a:solidFill>
              <a:effectLst/>
              <a:uLnTx/>
              <a:uFillTx/>
              <a:latin typeface="Lucida Sans Unicode" panose="020B060203050402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1000"/>
                                        <p:tgtEl>
                                          <p:spTgt spid="19458">
                                            <p:txEl>
                                              <p:pRg st="0" end="0"/>
                                            </p:txEl>
                                          </p:spTgt>
                                        </p:tgtEl>
                                      </p:cBhvr>
                                    </p:animEffect>
                                    <p:anim calcmode="lin" valueType="num">
                                      <p:cBhvr>
                                        <p:cTn id="8"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8">
                                            <p:txEl>
                                              <p:pRg st="1" end="1"/>
                                            </p:txEl>
                                          </p:spTgt>
                                        </p:tgtEl>
                                        <p:attrNameLst>
                                          <p:attrName>style.visibility</p:attrName>
                                        </p:attrNameLst>
                                      </p:cBhvr>
                                      <p:to>
                                        <p:strVal val="visible"/>
                                      </p:to>
                                    </p:set>
                                    <p:animEffect transition="in" filter="fade">
                                      <p:cBhvr>
                                        <p:cTn id="14" dur="1000"/>
                                        <p:tgtEl>
                                          <p:spTgt spid="19458">
                                            <p:txEl>
                                              <p:pRg st="1" end="1"/>
                                            </p:txEl>
                                          </p:spTgt>
                                        </p:tgtEl>
                                      </p:cBhvr>
                                    </p:animEffect>
                                    <p:anim calcmode="lin" valueType="num">
                                      <p:cBhvr>
                                        <p:cTn id="15" dur="10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8">
                                            <p:txEl>
                                              <p:pRg st="2" end="2"/>
                                            </p:txEl>
                                          </p:spTgt>
                                        </p:tgtEl>
                                        <p:attrNameLst>
                                          <p:attrName>style.visibility</p:attrName>
                                        </p:attrNameLst>
                                      </p:cBhvr>
                                      <p:to>
                                        <p:strVal val="visible"/>
                                      </p:to>
                                    </p:set>
                                    <p:animEffect transition="in" filter="fade">
                                      <p:cBhvr>
                                        <p:cTn id="21" dur="1000"/>
                                        <p:tgtEl>
                                          <p:spTgt spid="19458">
                                            <p:txEl>
                                              <p:pRg st="2" end="2"/>
                                            </p:txEl>
                                          </p:spTgt>
                                        </p:tgtEl>
                                      </p:cBhvr>
                                    </p:animEffect>
                                    <p:anim calcmode="lin" valueType="num">
                                      <p:cBhvr>
                                        <p:cTn id="22"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8">
                                            <p:txEl>
                                              <p:pRg st="3" end="3"/>
                                            </p:txEl>
                                          </p:spTgt>
                                        </p:tgtEl>
                                        <p:attrNameLst>
                                          <p:attrName>style.visibility</p:attrName>
                                        </p:attrNameLst>
                                      </p:cBhvr>
                                      <p:to>
                                        <p:strVal val="visible"/>
                                      </p:to>
                                    </p:set>
                                    <p:animEffect transition="in" filter="fade">
                                      <p:cBhvr>
                                        <p:cTn id="28" dur="1000"/>
                                        <p:tgtEl>
                                          <p:spTgt spid="19458">
                                            <p:txEl>
                                              <p:pRg st="3" end="3"/>
                                            </p:txEl>
                                          </p:spTgt>
                                        </p:tgtEl>
                                      </p:cBhvr>
                                    </p:animEffect>
                                    <p:anim calcmode="lin" valueType="num">
                                      <p:cBhvr>
                                        <p:cTn id="29" dur="10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4B898DE8-0980-4360-A15E-2F8694C15E56}"/>
              </a:ext>
            </a:extLst>
          </p:cNvPr>
          <p:cNvSpPr>
            <a:spLocks noGrp="1"/>
          </p:cNvSpPr>
          <p:nvPr>
            <p:ph type="title"/>
          </p:nvPr>
        </p:nvSpPr>
        <p:spPr/>
        <p:txBody>
          <a:bodyPr/>
          <a:lstStyle/>
          <a:p>
            <a:r>
              <a:rPr lang="en-GB" dirty="0"/>
              <a:t>Relevant Work or Activities</a:t>
            </a:r>
            <a:endParaRPr lang="en-IE" dirty="0"/>
          </a:p>
        </p:txBody>
      </p:sp>
      <p:sp>
        <p:nvSpPr>
          <p:cNvPr id="23555" name="Rectangle 3"/>
          <p:cNvSpPr>
            <a:spLocks noGrp="1"/>
          </p:cNvSpPr>
          <p:nvPr>
            <p:ph idx="1"/>
          </p:nvPr>
        </p:nvSpPr>
        <p:spPr>
          <a:xfrm>
            <a:off x="479376" y="1052736"/>
            <a:ext cx="10873208" cy="5124227"/>
          </a:xfrm>
        </p:spPr>
        <p:txBody>
          <a:bodyPr>
            <a:normAutofit fontScale="92500"/>
          </a:bodyPr>
          <a:lstStyle/>
          <a:p>
            <a:pPr algn="just">
              <a:lnSpc>
                <a:spcPct val="150000"/>
              </a:lnSpc>
              <a:spcBef>
                <a:spcPts val="600"/>
              </a:spcBef>
              <a:spcAft>
                <a:spcPts val="1200"/>
              </a:spcAft>
            </a:pPr>
            <a:r>
              <a:rPr lang="en-IE" altLang="en-US" b="1" dirty="0"/>
              <a:t>Relevant work or activities means–</a:t>
            </a:r>
          </a:p>
          <a:p>
            <a:pPr marL="0" indent="0" algn="just">
              <a:lnSpc>
                <a:spcPct val="150000"/>
              </a:lnSpc>
              <a:spcBef>
                <a:spcPts val="600"/>
              </a:spcBef>
              <a:spcAft>
                <a:spcPts val="1200"/>
              </a:spcAft>
              <a:buNone/>
            </a:pPr>
            <a:r>
              <a:rPr lang="en-IE" altLang="en-US" dirty="0"/>
              <a:t>   relevant work or activities relating to children is in accordance with Schedule 1 Part 1;</a:t>
            </a:r>
          </a:p>
          <a:p>
            <a:pPr marL="0" indent="0" algn="just">
              <a:lnSpc>
                <a:spcPct val="150000"/>
              </a:lnSpc>
              <a:spcBef>
                <a:spcPts val="600"/>
              </a:spcBef>
              <a:spcAft>
                <a:spcPts val="1200"/>
              </a:spcAft>
              <a:buNone/>
            </a:pPr>
            <a:r>
              <a:rPr lang="en-IE" altLang="en-US" dirty="0"/>
              <a:t>   relevant work or activities relating to vulnerable persons is in accordance with Schedule 1 Part 2 </a:t>
            </a:r>
          </a:p>
          <a:p>
            <a:pPr algn="just">
              <a:lnSpc>
                <a:spcPct val="150000"/>
              </a:lnSpc>
              <a:spcBef>
                <a:spcPts val="600"/>
              </a:spcBef>
              <a:spcAft>
                <a:spcPts val="1200"/>
              </a:spcAft>
            </a:pPr>
            <a:r>
              <a:rPr lang="en-IE" altLang="en-US" dirty="0"/>
              <a:t>Each relevant organisation will have to assess the positions involved in accordance with the provisions of Schedule 1 of the Act. </a:t>
            </a:r>
          </a:p>
          <a:p>
            <a:pPr algn="just">
              <a:lnSpc>
                <a:spcPct val="150000"/>
              </a:lnSpc>
              <a:spcBef>
                <a:spcPts val="600"/>
              </a:spcBef>
              <a:spcAft>
                <a:spcPts val="1200"/>
              </a:spcAft>
            </a:pPr>
            <a:r>
              <a:rPr lang="en-IE" altLang="en-US" dirty="0"/>
              <a:t>The Act does not create any vetting obligation in cases where the individual is not engaged in relevant work or activity, in fact a relevant organisation does not have a legal power to request vetting details in regard to any person unless the person is engaged in relevant work or activity with children and or vulnerable persons as provided at Schedule 1. </a:t>
            </a: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DB13E7C6-2BE8-46A9-BB61-D84DC0503F3D}"/>
              </a:ext>
            </a:extLst>
          </p:cNvPr>
          <p:cNvSpPr>
            <a:spLocks noGrp="1"/>
          </p:cNvSpPr>
          <p:nvPr>
            <p:ph type="sldNum" sz="quarter" idx="12"/>
          </p:nvPr>
        </p:nvSpPr>
        <p:spPr>
          <a:xfrm>
            <a:off x="9048328" y="6309320"/>
            <a:ext cx="2743200" cy="365125"/>
          </a:xfrm>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fld id="{1CB3B72D-9BCF-413D-9C2D-E64FD3D2E7F3}" type="slidenum">
              <a:rPr kumimoji="0" lang="en-GB" altLang="en-US" sz="1000" b="1" i="0" u="none" strike="noStrike" kern="1200" cap="none" spc="0" normalizeH="0" baseline="0" noProof="0">
                <a:ln>
                  <a:noFill/>
                </a:ln>
                <a:solidFill>
                  <a:prstClr val="white"/>
                </a:solidFill>
                <a:effectLst/>
                <a:uLnTx/>
                <a:uFillTx/>
                <a:latin typeface="Lucida Sans Unicode" panose="020B0602030504020204" pitchFamily="34" charset="0"/>
                <a:ea typeface="+mn-ea"/>
                <a:cs typeface="+mn-cs"/>
              </a:rPr>
              <a:pPr marL="0" marR="0" lvl="0" indent="0" algn="r" defTabSz="457200" rtl="0" eaLnBrk="1" fontAlgn="auto" latinLnBrk="0" hangingPunct="1">
                <a:lnSpc>
                  <a:spcPct val="100000"/>
                </a:lnSpc>
                <a:spcBef>
                  <a:spcPts val="400"/>
                </a:spcBef>
                <a:spcAft>
                  <a:spcPts val="0"/>
                </a:spcAft>
                <a:buClr>
                  <a:srgbClr val="4A66AC"/>
                </a:buClr>
                <a:buSzPct val="68000"/>
                <a:buFont typeface="Wingdings 3" panose="05040102010807070707" pitchFamily="18" charset="2"/>
                <a:buNone/>
                <a:tabLst/>
                <a:defRPr/>
              </a:pPr>
              <a:t>5</a:t>
            </a:fld>
            <a:endParaRPr kumimoji="0" lang="en-GB" altLang="en-US" sz="1000" b="1" i="0" u="none" strike="noStrike" kern="1200" cap="none" spc="0" normalizeH="0" baseline="0" noProof="0" dirty="0">
              <a:ln>
                <a:noFill/>
              </a:ln>
              <a:solidFill>
                <a:prstClr val="white"/>
              </a:solidFill>
              <a:effectLst/>
              <a:uLnTx/>
              <a:uFillTx/>
              <a:latin typeface="Lucida Sans Unicode" panose="020B0602030504020204" pitchFamily="34"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IE" b="1" u="sng" dirty="0"/>
              <a:t>Part 1 Relevant Work or Activities Relating to Children</a:t>
            </a:r>
            <a:endParaRPr lang="en-IE" dirty="0"/>
          </a:p>
          <a:p>
            <a:pPr marL="0" indent="0">
              <a:buNone/>
            </a:pPr>
            <a:r>
              <a:rPr lang="en-IE" dirty="0"/>
              <a:t>1. </a:t>
            </a:r>
            <a:r>
              <a:rPr lang="en-IE" b="1" u="sng" dirty="0"/>
              <a:t>Any work or activity</a:t>
            </a:r>
            <a:r>
              <a:rPr lang="en-IE" dirty="0"/>
              <a:t> which is carried out by a person</a:t>
            </a:r>
            <a:r>
              <a:rPr lang="en-IE" b="1" u="sng" dirty="0"/>
              <a:t>, a necessary and regular part </a:t>
            </a:r>
            <a:r>
              <a:rPr lang="en-IE" dirty="0"/>
              <a:t>of which consists </a:t>
            </a:r>
            <a:r>
              <a:rPr lang="en-IE" b="1" u="sng" dirty="0"/>
              <a:t>mainly </a:t>
            </a:r>
            <a:r>
              <a:rPr lang="en-IE" dirty="0"/>
              <a:t>of the person having </a:t>
            </a:r>
            <a:r>
              <a:rPr lang="en-IE" b="1" u="sng" dirty="0"/>
              <a:t>access</a:t>
            </a:r>
            <a:r>
              <a:rPr lang="en-IE" dirty="0"/>
              <a:t> to, or </a:t>
            </a:r>
            <a:r>
              <a:rPr lang="en-IE" b="1" u="sng" dirty="0"/>
              <a:t>contact</a:t>
            </a:r>
            <a:r>
              <a:rPr lang="en-IE" dirty="0"/>
              <a:t> with, children in–</a:t>
            </a:r>
          </a:p>
          <a:p>
            <a:pPr marL="0" indent="0">
              <a:buNone/>
            </a:pPr>
            <a:r>
              <a:rPr lang="en-IE" dirty="0"/>
              <a:t>(a) an establishment which provides </a:t>
            </a:r>
            <a:r>
              <a:rPr lang="en-IE" b="1" u="sng" dirty="0"/>
              <a:t>pre-school services</a:t>
            </a:r>
            <a:r>
              <a:rPr lang="en-IE" dirty="0"/>
              <a:t> within the meaning of Part VII of the Child Care Act 1991,</a:t>
            </a:r>
          </a:p>
          <a:p>
            <a:pPr marL="0" indent="0">
              <a:buNone/>
            </a:pPr>
            <a:r>
              <a:rPr lang="en-IE" dirty="0"/>
              <a:t>(b) a </a:t>
            </a:r>
            <a:r>
              <a:rPr lang="en-IE" b="1" u="sng" dirty="0"/>
              <a:t>school or centre of education</a:t>
            </a:r>
            <a:r>
              <a:rPr lang="en-IE" dirty="0"/>
              <a:t>, both within the meaning of the Education Act 1998,</a:t>
            </a:r>
          </a:p>
          <a:p>
            <a:pPr marL="0" indent="0">
              <a:buNone/>
            </a:pPr>
            <a:r>
              <a:rPr lang="en-IE" dirty="0"/>
              <a:t>(c) any </a:t>
            </a:r>
            <a:r>
              <a:rPr lang="en-IE" b="1" u="sng" dirty="0"/>
              <a:t>hospital or health care centre</a:t>
            </a:r>
            <a:r>
              <a:rPr lang="en-IE" dirty="0"/>
              <a:t> which receives, treats or otherwise provides services to children,</a:t>
            </a:r>
          </a:p>
          <a:p>
            <a:pPr marL="0" indent="0">
              <a:buNone/>
            </a:pPr>
            <a:r>
              <a:rPr lang="en-IE" dirty="0"/>
              <a:t>(d) a </a:t>
            </a:r>
            <a:r>
              <a:rPr lang="en-IE" b="1" u="sng" dirty="0"/>
              <a:t>designated centre</a:t>
            </a:r>
            <a:r>
              <a:rPr lang="en-IE" dirty="0"/>
              <a:t> within the meaning of </a:t>
            </a:r>
            <a:r>
              <a:rPr lang="en-IE" b="1" u="sng" dirty="0"/>
              <a:t>section 2 of the Health Act 2007</a:t>
            </a:r>
            <a:r>
              <a:rPr lang="en-IE" dirty="0"/>
              <a:t>, in so far as it relates to an institution at which </a:t>
            </a:r>
            <a:r>
              <a:rPr lang="en-IE" b="1" u="sng" dirty="0"/>
              <a:t>residential services</a:t>
            </a:r>
            <a:r>
              <a:rPr lang="en-IE" dirty="0"/>
              <a:t> are provided in accordance with the Child Care Act 1991,</a:t>
            </a:r>
          </a:p>
          <a:p>
            <a:pPr marL="0" indent="0">
              <a:buNone/>
            </a:pPr>
            <a:r>
              <a:rPr lang="en-IE" dirty="0"/>
              <a:t>(e) </a:t>
            </a:r>
            <a:r>
              <a:rPr lang="en-IE" b="1" u="sng" dirty="0"/>
              <a:t>a special care unit</a:t>
            </a:r>
            <a:r>
              <a:rPr lang="en-IE" dirty="0"/>
              <a:t> provided and maintained in accordance with section 23K of the Child Care Act 1991,</a:t>
            </a:r>
          </a:p>
          <a:p>
            <a:pPr marL="0" indent="0">
              <a:buNone/>
            </a:pPr>
            <a:r>
              <a:rPr lang="en-IE" dirty="0"/>
              <a:t>(f) a </a:t>
            </a:r>
            <a:r>
              <a:rPr lang="en-IE" b="1" u="sng" dirty="0"/>
              <a:t>children detention school</a:t>
            </a:r>
            <a:r>
              <a:rPr lang="en-IE" dirty="0"/>
              <a:t> within the meaning of section 3 of the Children Act 2001,</a:t>
            </a:r>
          </a:p>
          <a:p>
            <a:pPr marL="0" indent="0">
              <a:buNone/>
            </a:pPr>
            <a:r>
              <a:rPr lang="en-IE" dirty="0"/>
              <a:t>(g) a </a:t>
            </a:r>
            <a:r>
              <a:rPr lang="en-IE" b="1" u="sng" dirty="0"/>
              <a:t>reception or accommodation centre </a:t>
            </a:r>
            <a:r>
              <a:rPr lang="en-IE" dirty="0"/>
              <a:t>which provides </a:t>
            </a:r>
            <a:r>
              <a:rPr lang="en-IE" b="1" u="sng" dirty="0"/>
              <a:t>residential accommodation</a:t>
            </a:r>
            <a:r>
              <a:rPr lang="en-IE" dirty="0"/>
              <a:t> services to applicants for </a:t>
            </a:r>
            <a:r>
              <a:rPr lang="en-IE" b="1" u="sng" dirty="0"/>
              <a:t>asylum</a:t>
            </a:r>
            <a:r>
              <a:rPr lang="en-IE" dirty="0"/>
              <a:t> under contract to the Department of Justice and Equality.</a:t>
            </a:r>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3C0686F1-4B0E-7EDC-A5A3-0D2CAFDFC75D}"/>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297214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
        <p:nvSpPr>
          <p:cNvPr id="3" name="Content Placeholder 2"/>
          <p:cNvSpPr>
            <a:spLocks noGrp="1"/>
          </p:cNvSpPr>
          <p:nvPr>
            <p:ph idx="1"/>
          </p:nvPr>
        </p:nvSpPr>
        <p:spPr/>
        <p:txBody>
          <a:bodyPr>
            <a:normAutofit lnSpcReduction="10000"/>
          </a:bodyPr>
          <a:lstStyle/>
          <a:p>
            <a:pPr marL="0" indent="0">
              <a:buNone/>
            </a:pPr>
            <a:r>
              <a:rPr lang="en-IE" dirty="0"/>
              <a:t>2. Any work or activity which consists of the provision of home tuition by a person pursuant to the</a:t>
            </a:r>
          </a:p>
          <a:p>
            <a:pPr marL="0" indent="0">
              <a:buNone/>
            </a:pPr>
            <a:r>
              <a:rPr lang="en-IE" dirty="0"/>
              <a:t>Scheme administered and funded by the Department of Education and known as the </a:t>
            </a:r>
            <a:r>
              <a:rPr lang="en-IE" b="1" u="sng" dirty="0"/>
              <a:t>Home Tuition Scheme.</a:t>
            </a:r>
          </a:p>
          <a:p>
            <a:pPr marL="0" indent="0">
              <a:buNone/>
            </a:pPr>
            <a:endParaRPr lang="en-IE" b="1" u="sng" dirty="0"/>
          </a:p>
          <a:p>
            <a:pPr marL="0" indent="0">
              <a:buNone/>
            </a:pPr>
            <a:r>
              <a:rPr lang="en-IE" dirty="0"/>
              <a:t>3. Any work or activity which consists of </a:t>
            </a:r>
            <a:r>
              <a:rPr lang="en-IE" b="1" u="sng" dirty="0"/>
              <a:t>treatment, therapy or counselling</a:t>
            </a:r>
            <a:r>
              <a:rPr lang="en-IE" dirty="0"/>
              <a:t> provided to a child by a person in the course of that work or activity.</a:t>
            </a:r>
          </a:p>
          <a:p>
            <a:pPr marL="0" indent="0">
              <a:buNone/>
            </a:pPr>
            <a:endParaRPr lang="en-IE" dirty="0"/>
          </a:p>
          <a:p>
            <a:pPr marL="0" indent="0">
              <a:buNone/>
            </a:pPr>
            <a:r>
              <a:rPr lang="en-IE" dirty="0"/>
              <a:t>4. Any work or activity which consists of </a:t>
            </a:r>
            <a:r>
              <a:rPr lang="en-IE" b="1" u="sng" dirty="0"/>
              <a:t>care or supervision</a:t>
            </a:r>
            <a:r>
              <a:rPr lang="en-IE" dirty="0"/>
              <a:t> of children </a:t>
            </a:r>
            <a:r>
              <a:rPr lang="en-IE" b="1" u="sng" dirty="0"/>
              <a:t>unless</a:t>
            </a:r>
            <a:r>
              <a:rPr lang="en-IE" dirty="0"/>
              <a:t> the care or supervision is </a:t>
            </a:r>
            <a:r>
              <a:rPr lang="en-IE" b="1" u="sng" dirty="0"/>
              <a:t>merely incidental</a:t>
            </a:r>
            <a:r>
              <a:rPr lang="en-IE" dirty="0"/>
              <a:t> to the care or supervision of persons who are not children.</a:t>
            </a:r>
          </a:p>
          <a:p>
            <a:pPr marL="0" indent="0">
              <a:buNone/>
            </a:pPr>
            <a:endParaRPr lang="en-IE" dirty="0"/>
          </a:p>
          <a:p>
            <a:pPr marL="0" indent="0">
              <a:buNone/>
            </a:pPr>
            <a:r>
              <a:rPr lang="en-IE" dirty="0"/>
              <a:t>5. Any work or activity which consists of the </a:t>
            </a:r>
            <a:r>
              <a:rPr lang="en-IE" b="1" u="sng" dirty="0"/>
              <a:t>provision of educational, training, cultural, recreational, leisure, social or physical activities (whether or not for commercial or any other consideration)</a:t>
            </a:r>
            <a:r>
              <a:rPr lang="en-IE" dirty="0"/>
              <a:t> to</a:t>
            </a:r>
            <a:r>
              <a:rPr lang="en-IE" b="1" u="sng" dirty="0"/>
              <a:t> </a:t>
            </a:r>
            <a:r>
              <a:rPr lang="en-IE" dirty="0"/>
              <a:t>children </a:t>
            </a:r>
            <a:r>
              <a:rPr lang="en-IE" b="1" u="sng" dirty="0"/>
              <a:t>unless</a:t>
            </a:r>
            <a:r>
              <a:rPr lang="en-IE" dirty="0"/>
              <a:t> the provision of educational, training, cultural, recreational, leisure, social or physical</a:t>
            </a:r>
            <a:r>
              <a:rPr lang="en-IE" b="1" u="sng" dirty="0"/>
              <a:t> </a:t>
            </a:r>
            <a:r>
              <a:rPr lang="en-IE" dirty="0"/>
              <a:t>activities is </a:t>
            </a:r>
            <a:r>
              <a:rPr lang="en-IE" b="1" u="sng" dirty="0"/>
              <a:t>merely incidental</a:t>
            </a:r>
            <a:r>
              <a:rPr lang="en-IE" dirty="0"/>
              <a:t> to the provision of educational, training, cultural, recreational, leisure,</a:t>
            </a:r>
            <a:r>
              <a:rPr lang="en-IE" b="1" u="sng" dirty="0"/>
              <a:t> </a:t>
            </a:r>
            <a:r>
              <a:rPr lang="en-IE" dirty="0"/>
              <a:t>social or physical activities to persons who are not children.</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575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E" dirty="0"/>
              <a:t>6. Any work or activity which consists of the provision of </a:t>
            </a:r>
            <a:r>
              <a:rPr lang="en-IE" b="1" u="sng" dirty="0"/>
              <a:t>advice, guidance or developmental services (including by means of electronic interactive communications)</a:t>
            </a:r>
            <a:r>
              <a:rPr lang="en-IE" dirty="0"/>
              <a:t> to children </a:t>
            </a:r>
            <a:r>
              <a:rPr lang="en-IE" b="1" u="sng" dirty="0"/>
              <a:t>unless</a:t>
            </a:r>
            <a:r>
              <a:rPr lang="en-IE" dirty="0"/>
              <a:t> the provision of the advice, guidance or developmental service is </a:t>
            </a:r>
            <a:r>
              <a:rPr lang="en-IE" b="1" u="sng" dirty="0"/>
              <a:t>merely incidental</a:t>
            </a:r>
            <a:r>
              <a:rPr lang="en-IE" dirty="0"/>
              <a:t> to the provision of those services to persons who are not children.</a:t>
            </a:r>
          </a:p>
          <a:p>
            <a:pPr marL="0" indent="0">
              <a:buNone/>
            </a:pPr>
            <a:endParaRPr lang="en-IE" dirty="0"/>
          </a:p>
          <a:p>
            <a:pPr marL="0" indent="0">
              <a:buNone/>
            </a:pPr>
            <a:r>
              <a:rPr lang="en-IE" dirty="0"/>
              <a:t>7. Any work or activity </a:t>
            </a:r>
            <a:r>
              <a:rPr lang="en-IE" b="1" u="sng" dirty="0"/>
              <a:t>as a minister or priest or any other person </a:t>
            </a:r>
            <a:r>
              <a:rPr lang="en-IE" dirty="0"/>
              <a:t>engaged in the </a:t>
            </a:r>
            <a:r>
              <a:rPr lang="en-IE" b="1" u="sng" dirty="0"/>
              <a:t>advancement of any religious beliefs</a:t>
            </a:r>
            <a:r>
              <a:rPr lang="en-IE" dirty="0"/>
              <a:t> to children </a:t>
            </a:r>
            <a:r>
              <a:rPr lang="en-IE" b="1" u="sng" dirty="0"/>
              <a:t>unless</a:t>
            </a:r>
            <a:r>
              <a:rPr lang="en-IE" dirty="0"/>
              <a:t> such work or activity is </a:t>
            </a:r>
            <a:r>
              <a:rPr lang="en-IE" b="1" u="sng" dirty="0"/>
              <a:t>merely incidental</a:t>
            </a:r>
            <a:r>
              <a:rPr lang="en-IE" dirty="0"/>
              <a:t> to the advancement of</a:t>
            </a:r>
            <a:r>
              <a:rPr lang="en-IE" b="1" u="sng" dirty="0"/>
              <a:t> </a:t>
            </a:r>
            <a:r>
              <a:rPr lang="en-IE" dirty="0"/>
              <a:t>religious beliefs to persons who are not children.</a:t>
            </a:r>
          </a:p>
          <a:p>
            <a:pPr marL="0" indent="0">
              <a:buNone/>
            </a:pPr>
            <a:endParaRPr lang="en-IE" dirty="0"/>
          </a:p>
          <a:p>
            <a:pPr marL="0" indent="0">
              <a:buNone/>
            </a:pPr>
            <a:r>
              <a:rPr lang="en-IE" dirty="0"/>
              <a:t>8. Work as a </a:t>
            </a:r>
            <a:r>
              <a:rPr lang="en-IE" b="1" u="sng" dirty="0"/>
              <a:t>driver of a public service vehicle</a:t>
            </a:r>
            <a:r>
              <a:rPr lang="en-IE" dirty="0"/>
              <a:t> which is being used </a:t>
            </a:r>
            <a:r>
              <a:rPr lang="en-IE" b="1" u="sng" dirty="0"/>
              <a:t>only</a:t>
            </a:r>
            <a:r>
              <a:rPr lang="en-IE" dirty="0"/>
              <a:t> for the purpose of conveying children.</a:t>
            </a:r>
          </a:p>
          <a:p>
            <a:pPr marL="0" indent="0">
              <a:buNone/>
            </a:pPr>
            <a:endParaRPr lang="en-IE" dirty="0"/>
          </a:p>
          <a:p>
            <a:pPr marL="0" indent="0">
              <a:buNone/>
            </a:pPr>
            <a:r>
              <a:rPr lang="en-IE" dirty="0"/>
              <a:t>9. The </a:t>
            </a:r>
            <a:r>
              <a:rPr lang="en-IE" b="1" u="sng" dirty="0"/>
              <a:t>provision</a:t>
            </a:r>
            <a:r>
              <a:rPr lang="en-IE" dirty="0"/>
              <a:t> by a person, whether or not for commercial or other consideration, of </a:t>
            </a:r>
            <a:r>
              <a:rPr lang="en-IE" b="1" u="sng" dirty="0"/>
              <a:t>accommodation for a child in his or her own home.</a:t>
            </a:r>
            <a:endParaRPr lang="en-IE" dirty="0"/>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336C861C-49B5-C0C9-7181-5A18E1DB0C00}"/>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276308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IE" dirty="0"/>
              <a:t>10. </a:t>
            </a:r>
            <a:r>
              <a:rPr lang="en-IE" b="1" u="sng" dirty="0"/>
              <a:t>Any research work or activities</a:t>
            </a:r>
            <a:r>
              <a:rPr lang="en-IE" dirty="0"/>
              <a:t> (howsoever described) carried out </a:t>
            </a:r>
            <a:r>
              <a:rPr lang="en-IE" b="1" u="sng" dirty="0"/>
              <a:t>in a university, institute of technology or other establishment at which third level education</a:t>
            </a:r>
            <a:r>
              <a:rPr lang="en-IE" dirty="0"/>
              <a:t> is provided where </a:t>
            </a:r>
            <a:r>
              <a:rPr lang="en-IE" b="1" u="sng" dirty="0"/>
              <a:t>a necessary and regular part</a:t>
            </a:r>
            <a:r>
              <a:rPr lang="en-IE" dirty="0"/>
              <a:t> of the research work or activity </a:t>
            </a:r>
            <a:r>
              <a:rPr lang="en-IE" b="1" u="sng" dirty="0"/>
              <a:t>involves contact with or access to</a:t>
            </a:r>
            <a:r>
              <a:rPr lang="en-IE" dirty="0"/>
              <a:t> children.</a:t>
            </a:r>
          </a:p>
          <a:p>
            <a:pPr marL="0" indent="0">
              <a:buNone/>
            </a:pPr>
            <a:endParaRPr lang="en-IE" dirty="0"/>
          </a:p>
          <a:p>
            <a:pPr marL="0" indent="0">
              <a:buNone/>
            </a:pPr>
            <a:r>
              <a:rPr lang="en-IE" dirty="0"/>
              <a:t>11. Any application by a person </a:t>
            </a:r>
            <a:r>
              <a:rPr lang="en-IE" b="1" u="sng" dirty="0"/>
              <a:t>to carry on or manage a designated centre</a:t>
            </a:r>
            <a:r>
              <a:rPr lang="en-IE" dirty="0"/>
              <a:t> within the meaning of </a:t>
            </a:r>
            <a:r>
              <a:rPr lang="en-IE" b="1" u="sng" dirty="0"/>
              <a:t>section 2 of the Health Act 2007.</a:t>
            </a:r>
          </a:p>
          <a:p>
            <a:pPr marL="0" indent="0">
              <a:buNone/>
            </a:pPr>
            <a:endParaRPr lang="en-IE" dirty="0"/>
          </a:p>
          <a:p>
            <a:pPr marL="0" indent="0">
              <a:buNone/>
            </a:pPr>
            <a:r>
              <a:rPr lang="en-IE" dirty="0"/>
              <a:t>12. </a:t>
            </a:r>
            <a:r>
              <a:rPr lang="en-IE" b="1" u="sng" dirty="0"/>
              <a:t>Any application</a:t>
            </a:r>
            <a:r>
              <a:rPr lang="en-IE" dirty="0"/>
              <a:t> by a person for a </a:t>
            </a:r>
            <a:r>
              <a:rPr lang="en-IE" b="1" u="sng" dirty="0"/>
              <a:t>declaration of eligibility and suitability</a:t>
            </a:r>
            <a:r>
              <a:rPr lang="en-IE" dirty="0"/>
              <a:t> within the meaning of </a:t>
            </a:r>
            <a:r>
              <a:rPr lang="en-IE" b="1" u="sng" dirty="0"/>
              <a:t>section 3 of the Adoption Act 2010</a:t>
            </a:r>
            <a:r>
              <a:rPr lang="en-IE" dirty="0"/>
              <a:t>.</a:t>
            </a:r>
          </a:p>
          <a:p>
            <a:pPr marL="0" indent="0">
              <a:buNone/>
            </a:pPr>
            <a:endParaRPr lang="en-IE" dirty="0"/>
          </a:p>
          <a:p>
            <a:pPr marL="0" indent="0">
              <a:buNone/>
            </a:pPr>
            <a:r>
              <a:rPr lang="en-IE" dirty="0"/>
              <a:t>13. </a:t>
            </a:r>
            <a:r>
              <a:rPr lang="en-IE" b="1" u="sng" dirty="0"/>
              <a:t>Any assessment</a:t>
            </a:r>
            <a:r>
              <a:rPr lang="en-IE" dirty="0"/>
              <a:t> of a person's </a:t>
            </a:r>
            <a:r>
              <a:rPr lang="en-IE" b="1" u="sng" dirty="0"/>
              <a:t>suitability to act as a foster carer</a:t>
            </a:r>
            <a:r>
              <a:rPr lang="en-IE" dirty="0"/>
              <a:t> by or under </a:t>
            </a:r>
            <a:r>
              <a:rPr lang="en-IE" b="1" u="sng" dirty="0"/>
              <a:t>section 39</a:t>
            </a:r>
            <a:r>
              <a:rPr lang="en-IE" dirty="0"/>
              <a:t> of the Child Care Act 1991.</a:t>
            </a:r>
          </a:p>
          <a:p>
            <a:pPr marL="0" indent="0">
              <a:buNone/>
            </a:pPr>
            <a:endParaRPr lang="en-IE" dirty="0"/>
          </a:p>
          <a:p>
            <a:pPr marL="0" indent="0">
              <a:buNone/>
            </a:pPr>
            <a:r>
              <a:rPr lang="en-IE" dirty="0"/>
              <a:t>14. </a:t>
            </a:r>
            <a:r>
              <a:rPr lang="en-IE" b="1" u="sng" dirty="0"/>
              <a:t>Any assessment</a:t>
            </a:r>
            <a:r>
              <a:rPr lang="en-IE" dirty="0"/>
              <a:t> by or under </a:t>
            </a:r>
            <a:r>
              <a:rPr lang="en-IE" b="1" u="sng" dirty="0"/>
              <a:t>section 41</a:t>
            </a:r>
            <a:r>
              <a:rPr lang="en-IE" dirty="0"/>
              <a:t> of the Child Care Act 1991 of a </a:t>
            </a:r>
            <a:r>
              <a:rPr lang="en-IE" b="1" u="sng" dirty="0"/>
              <a:t>person's suitability to act as a carer </a:t>
            </a:r>
            <a:r>
              <a:rPr lang="en-IE" dirty="0"/>
              <a:t>of a child in respect of whom he or she is a </a:t>
            </a:r>
            <a:r>
              <a:rPr lang="en-IE" b="1" u="sng" dirty="0"/>
              <a:t>relative</a:t>
            </a:r>
            <a:r>
              <a:rPr lang="en-IE" dirty="0"/>
              <a:t>.</a:t>
            </a:r>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CBC2AC-F654-4E0D-A5C3-0FBDCC2F9106}" type="slidenum">
              <a:rPr kumimoji="0" lang="en-US" altLang="en-US" sz="10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alt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9CC424CD-97D9-84C2-F55F-74322A61F172}"/>
              </a:ext>
            </a:extLst>
          </p:cNvPr>
          <p:cNvSpPr>
            <a:spLocks noGrp="1"/>
          </p:cNvSpPr>
          <p:nvPr>
            <p:ph type="title"/>
          </p:nvPr>
        </p:nvSpPr>
        <p:spPr>
          <a:xfrm>
            <a:off x="0" y="185738"/>
            <a:ext cx="11280576" cy="728154"/>
          </a:xfrm>
        </p:spPr>
        <p:txBody>
          <a:bodyPr>
            <a:noAutofit/>
          </a:bodyPr>
          <a:lstStyle/>
          <a:p>
            <a:r>
              <a:rPr lang="en-IE" sz="2800" b="1" dirty="0">
                <a:latin typeface="+mn-lt"/>
              </a:rPr>
              <a:t>Schedule 1 </a:t>
            </a:r>
            <a:br>
              <a:rPr lang="en-IE" sz="2800" b="1" dirty="0">
                <a:latin typeface="+mn-lt"/>
              </a:rPr>
            </a:br>
            <a:r>
              <a:rPr lang="en-IE" sz="2800" b="1" dirty="0">
                <a:latin typeface="+mn-lt"/>
              </a:rPr>
              <a:t>National Vetting Bureau (Children &amp; Vulnerable Persons) Acts 2012 to 2016</a:t>
            </a:r>
          </a:p>
        </p:txBody>
      </p:sp>
    </p:spTree>
    <p:extLst>
      <p:ext uri="{BB962C8B-B14F-4D97-AF65-F5344CB8AC3E}">
        <p14:creationId xmlns:p14="http://schemas.microsoft.com/office/powerpoint/2010/main" val="173062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8451634859AD46B705B9557A93C911" ma:contentTypeVersion="26" ma:contentTypeDescription="Create a new document." ma:contentTypeScope="" ma:versionID="077c937406a8c68f8553eca227bd5cc1">
  <xsd:schema xmlns:xsd="http://www.w3.org/2001/XMLSchema" xmlns:xs="http://www.w3.org/2001/XMLSchema" xmlns:p="http://schemas.microsoft.com/office/2006/metadata/properties" xmlns:ns2="ff7fc0bd-ca8b-485c-a47b-73806d1555bf" xmlns:ns3="741afaa6-9453-446f-a425-74531b16a762" xmlns:ns4="58e8b11a-4558-4133-94cf-45060ae74664" xmlns:ns5="cd528a90-d239-4216-9ce0-bd85fc6616c4" targetNamespace="http://schemas.microsoft.com/office/2006/metadata/properties" ma:root="true" ma:fieldsID="f63015a858a2a088309ae12ff6ace518" ns2:_="" ns3:_="" ns4:_="" ns5:_="">
    <xsd:import namespace="ff7fc0bd-ca8b-485c-a47b-73806d1555bf"/>
    <xsd:import namespace="741afaa6-9453-446f-a425-74531b16a762"/>
    <xsd:import namespace="58e8b11a-4558-4133-94cf-45060ae74664"/>
    <xsd:import namespace="cd528a90-d239-4216-9ce0-bd85fc6616c4"/>
    <xsd:element name="properties">
      <xsd:complexType>
        <xsd:sequence>
          <xsd:element name="documentManagement">
            <xsd:complexType>
              <xsd:all>
                <xsd:element ref="ns2:TaxCatchAll" minOccurs="0"/>
                <xsd:element ref="ns2:TaxCatchAllLabel" minOccurs="0"/>
                <xsd:element ref="ns3:bcf6564c3bf64b598722f14494f25d82" minOccurs="0"/>
                <xsd:element ref="ns4:occ46078cf3d4be1b6099b290ced16b5" minOccurs="0"/>
                <xsd:element ref="ns4:FileRefNumber" minOccurs="0"/>
                <xsd:element ref="ns4:FileComments" minOccurs="0"/>
                <xsd:element ref="ns3:DocSetName" minOccurs="0"/>
                <xsd:element ref="ns2:Contact" minOccurs="0"/>
                <xsd:element ref="ns5:MediaServiceMetadata" minOccurs="0"/>
                <xsd:element ref="ns5:MediaServiceFastMetadata" minOccurs="0"/>
                <xsd:element ref="ns2:SharedWithUsers" minOccurs="0"/>
                <xsd:element ref="ns2:SharedWithDetails" minOccurs="0"/>
                <xsd:element ref="ns5:MediaServiceAutoKeyPoints" minOccurs="0"/>
                <xsd:element ref="ns5:MediaServiceKeyPoints" minOccurs="0"/>
                <xsd:element ref="ns5:MediaServiceDateTaken" minOccurs="0"/>
                <xsd:element ref="ns5:MediaLengthInSeconds" minOccurs="0"/>
                <xsd:element ref="ns5:MediaServiceAutoTags" minOccurs="0"/>
                <xsd:element ref="ns5:MediaServiceOCR" minOccurs="0"/>
                <xsd:element ref="ns5:MediaServiceGenerationTime" minOccurs="0"/>
                <xsd:element ref="ns5:MediaServiceEventHashCode" minOccurs="0"/>
                <xsd:element ref="ns5:lcf76f155ced4ddcb4097134ff3c332f" minOccurs="0"/>
                <xsd:element ref="ns5:MediaServiceLocation" minOccurs="0"/>
                <xsd:element ref="ns5:MediaServiceObjectDetectorVersions" minOccurs="0"/>
                <xsd:element ref="ns5:eFolderAction" minOccurs="0"/>
                <xsd:element ref="ns5: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fc0bd-ca8b-485c-a47b-73806d1555bf"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93711b2-d42d-485b-b961-bc931a43a8f1}" ma:internalName="TaxCatchAll" ma:showField="CatchAllData" ma:web="ff7fc0bd-ca8b-485c-a47b-73806d1555bf">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93711b2-d42d-485b-b961-bc931a43a8f1}" ma:internalName="TaxCatchAllLabel" ma:readOnly="true" ma:showField="CatchAllDataLabel" ma:web="ff7fc0bd-ca8b-485c-a47b-73806d1555bf">
      <xsd:complexType>
        <xsd:complexContent>
          <xsd:extension base="dms:MultiChoiceLookup">
            <xsd:sequence>
              <xsd:element name="Value" type="dms:Lookup" maxOccurs="unbounded" minOccurs="0" nillable="true"/>
            </xsd:sequence>
          </xsd:extension>
        </xsd:complexContent>
      </xsd:complexType>
    </xsd:element>
    <xsd:element name="Contact" ma:index="17" nillable="true" ma:displayName="Contact" ma:list="UserInfo" ma:SharePointGroup="0" ma:internalName="Contac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1afaa6-9453-446f-a425-74531b16a762" elementFormDefault="qualified">
    <xsd:import namespace="http://schemas.microsoft.com/office/2006/documentManagement/types"/>
    <xsd:import namespace="http://schemas.microsoft.com/office/infopath/2007/PartnerControls"/>
    <xsd:element name="bcf6564c3bf64b598722f14494f25d82" ma:index="10" nillable="true" ma:taxonomy="true" ma:internalName="bcf6564c3bf64b598722f14494f25d82" ma:taxonomyFieldName="Topics" ma:displayName="Topics" ma:default="" ma:fieldId="{bcf6564c-3bf6-4b59-8722-f14494f25d82}" ma:taxonomyMulti="true" ma:sspId="9250952b-b959-4bdb-912e-4bea47152c8a" ma:termSetId="cdaf8547-6e8b-49a8-b992-e57e4b0b0543" ma:anchorId="00000000-0000-0000-0000-000000000000" ma:open="false" ma:isKeyword="false">
      <xsd:complexType>
        <xsd:sequence>
          <xsd:element ref="pc:Terms" minOccurs="0" maxOccurs="1"/>
        </xsd:sequence>
      </xsd:complexType>
    </xsd:element>
    <xsd:element name="DocSetName" ma:index="15" nillable="true" ma:displayName="eFolder Ref" ma:indexed="true" ma:internalName="DocSetNam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e8b11a-4558-4133-94cf-45060ae74664" elementFormDefault="qualified">
    <xsd:import namespace="http://schemas.microsoft.com/office/2006/documentManagement/types"/>
    <xsd:import namespace="http://schemas.microsoft.com/office/infopath/2007/PartnerControls"/>
    <xsd:element name="occ46078cf3d4be1b6099b290ced16b5" ma:index="11" nillable="true" ma:taxonomy="true" ma:internalName="occ46078cf3d4be1b6099b290ced16b5" ma:taxonomyFieldName="FileTags" ma:displayName="Tags" ma:default="" ma:fieldId="{8cc46078-cf3d-4be1-b609-9b290ced16b5}" ma:taxonomyMulti="true" ma:sspId="9250952b-b959-4bdb-912e-4bea47152c8a" ma:termSetId="88630796-c2ff-4486-8794-20cd43777124" ma:anchorId="00000000-0000-0000-0000-000000000000" ma:open="false" ma:isKeyword="false">
      <xsd:complexType>
        <xsd:sequence>
          <xsd:element ref="pc:Terms" minOccurs="0" maxOccurs="1"/>
        </xsd:sequence>
      </xsd:complexType>
    </xsd:element>
    <xsd:element name="FileRefNumber" ma:index="12" nillable="true" ma:displayName="File Ref" ma:description="" ma:indexed="true" ma:internalName="FileRefNumber">
      <xsd:simpleType>
        <xsd:restriction base="dms:Text">
          <xsd:maxLength value="50"/>
        </xsd:restriction>
      </xsd:simpleType>
    </xsd:element>
    <xsd:element name="FileComments" ma:index="13" nillable="true" ma:displayName="Comments" ma:description="" ma:internalName="Fil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528a90-d239-4216-9ce0-bd85fc6616c4"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ServiceDateTaken" ma:index="24" nillable="true" ma:displayName="MediaServiceDateTaken" ma:hidden="true" ma:internalName="MediaServiceDateTake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9250952b-b959-4bdb-912e-4bea47152c8a" ma:termSetId="09814cd3-568e-fe90-9814-8d621ff8fb84" ma:anchorId="fba54fb3-c3e1-fe81-a776-ca4b69148c4d" ma:open="true" ma:isKeyword="false">
      <xsd:complexType>
        <xsd:sequence>
          <xsd:element ref="pc:Terms" minOccurs="0" maxOccurs="1"/>
        </xsd:sequence>
      </xsd:complexType>
    </xsd:element>
    <xsd:element name="MediaServiceLocation" ma:index="32" nillable="true" ma:displayName="Location" ma:internalName="MediaServiceLocation" ma:readOnly="true">
      <xsd:simpleType>
        <xsd:restriction base="dms:Text"/>
      </xsd:simpleType>
    </xsd:element>
    <xsd:element name="MediaServiceObjectDetectorVersions" ma:index="33" nillable="true" ma:displayName="MediaServiceObjectDetectorVersions" ma:hidden="true" ma:indexed="true" ma:internalName="MediaServiceObjectDetectorVersions" ma:readOnly="true">
      <xsd:simpleType>
        <xsd:restriction base="dms:Text"/>
      </xsd:simpleType>
    </xsd:element>
    <xsd:element name="eFolderAction" ma:index="34" nillable="true" ma:displayName="eFolderAction" ma:hidden="true" ma:internalName="eFolderAction">
      <xsd:simpleType>
        <xsd:restriction base="dms:Text"/>
      </xsd:simpleType>
    </xsd:element>
    <xsd:element name="MediaServiceSearchProperties" ma:index="3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cc46078cf3d4be1b6099b290ced16b5 xmlns="58e8b11a-4558-4133-94cf-45060ae74664">
      <Terms xmlns="http://schemas.microsoft.com/office/infopath/2007/PartnerControls"/>
    </occ46078cf3d4be1b6099b290ced16b5>
    <FileRefNumber xmlns="58e8b11a-4558-4133-94cf-45060ae74664" xsi:nil="true"/>
    <lcf76f155ced4ddcb4097134ff3c332f xmlns="cd528a90-d239-4216-9ce0-bd85fc6616c4">
      <Terms xmlns="http://schemas.microsoft.com/office/infopath/2007/PartnerControls"/>
    </lcf76f155ced4ddcb4097134ff3c332f>
    <FileComments xmlns="58e8b11a-4558-4133-94cf-45060ae74664" xsi:nil="true"/>
    <DocSetName xmlns="741afaa6-9453-446f-a425-74531b16a762">fin131-00012-2021</DocSetName>
    <bcf6564c3bf64b598722f14494f25d82 xmlns="741afaa6-9453-446f-a425-74531b16a762">
      <Terms xmlns="http://schemas.microsoft.com/office/infopath/2007/PartnerControls"/>
    </bcf6564c3bf64b598722f14494f25d82>
    <TaxCatchAll xmlns="ff7fc0bd-ca8b-485c-a47b-73806d1555bf" xsi:nil="true"/>
    <eFolderAction xmlns="cd528a90-d239-4216-9ce0-bd85fc6616c4" xsi:nil="true"/>
    <Contact xmlns="ff7fc0bd-ca8b-485c-a47b-73806d1555bf">
      <UserInfo>
        <DisplayName>Cormac McDonagh</DisplayName>
        <AccountId>27</AccountId>
        <AccountType/>
      </UserInfo>
    </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314E5C-02BC-4180-9D85-5682EC84A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fc0bd-ca8b-485c-a47b-73806d1555bf"/>
    <ds:schemaRef ds:uri="741afaa6-9453-446f-a425-74531b16a762"/>
    <ds:schemaRef ds:uri="58e8b11a-4558-4133-94cf-45060ae74664"/>
    <ds:schemaRef ds:uri="cd528a90-d239-4216-9ce0-bd85fc661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08841B-7BA9-451A-AB81-BAD73DDA0638}">
  <ds:schemaRefs>
    <ds:schemaRef ds:uri="http://purl.org/dc/dcmitype/"/>
    <ds:schemaRef ds:uri="http://schemas.microsoft.com/office/2006/documentManagement/types"/>
    <ds:schemaRef ds:uri="ff7fc0bd-ca8b-485c-a47b-73806d1555bf"/>
    <ds:schemaRef ds:uri="http://schemas.microsoft.com/office/2006/metadata/properties"/>
    <ds:schemaRef ds:uri="http://purl.org/dc/elements/1.1/"/>
    <ds:schemaRef ds:uri="cd528a90-d239-4216-9ce0-bd85fc6616c4"/>
    <ds:schemaRef ds:uri="58e8b11a-4558-4133-94cf-45060ae74664"/>
    <ds:schemaRef ds:uri="http://purl.org/dc/terms/"/>
    <ds:schemaRef ds:uri="http://schemas.microsoft.com/office/infopath/2007/PartnerControls"/>
    <ds:schemaRef ds:uri="http://schemas.openxmlformats.org/package/2006/metadata/core-properties"/>
    <ds:schemaRef ds:uri="741afaa6-9453-446f-a425-74531b16a762"/>
    <ds:schemaRef ds:uri="http://www.w3.org/XML/1998/namespace"/>
  </ds:schemaRefs>
</ds:datastoreItem>
</file>

<file path=customXml/itemProps3.xml><?xml version="1.0" encoding="utf-8"?>
<ds:datastoreItem xmlns:ds="http://schemas.openxmlformats.org/officeDocument/2006/customXml" ds:itemID="{26DD5190-ABF3-47E1-97DE-A5EEA85E14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TotalTime>
  <Words>3139</Words>
  <Application>Microsoft Office PowerPoint</Application>
  <PresentationFormat>Widescreen</PresentationFormat>
  <Paragraphs>231</Paragraphs>
  <Slides>24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Bahnschrift SemiBold</vt:lpstr>
      <vt:lpstr>Calibri</vt:lpstr>
      <vt:lpstr>Calibri Light</vt:lpstr>
      <vt:lpstr>Lucida Sans Unicode</vt:lpstr>
      <vt:lpstr>Wingdings 3</vt:lpstr>
      <vt:lpstr>Office Theme</vt:lpstr>
      <vt:lpstr>1_Office Theme</vt:lpstr>
      <vt:lpstr>PowerPoint Presentation</vt:lpstr>
      <vt:lpstr>Garda National Vetting Bureau</vt:lpstr>
      <vt:lpstr>Garda Vetting – Introduction  </vt:lpstr>
      <vt:lpstr>National Vetting Bureau (Children and Vulnerable Persons) Acts 2012 to 2016</vt:lpstr>
      <vt:lpstr>Relevant Work or Activities</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Schedule 1  National Vetting Bureau (Children &amp; Vulnerable Persons) Acts 2012 to 2016</vt:lpstr>
      <vt:lpstr>Job Role Rationale</vt:lpstr>
      <vt:lpstr>Useful Contact Emails</vt:lpstr>
      <vt:lpstr>PowerPoint Presentation</vt:lpstr>
      <vt:lpstr>Questions submitted</vt:lpstr>
      <vt:lpstr>Questions submitted</vt:lpstr>
      <vt:lpstr>Questions submitted</vt:lpstr>
      <vt:lpstr>Questions submitted</vt:lpstr>
      <vt:lpstr>Questions submitted</vt:lpstr>
      <vt:lpstr>PowerPoint Presentation</vt:lpstr>
      <vt:lpstr>Q&amp;A and Information Sharing</vt:lpstr>
    </vt:vector>
  </TitlesOfParts>
  <Company>Fingal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Mitchell</dc:creator>
  <cp:lastModifiedBy>Janet Ivers</cp:lastModifiedBy>
  <cp:revision>4</cp:revision>
  <dcterms:created xsi:type="dcterms:W3CDTF">2023-04-19T07:29:39Z</dcterms:created>
  <dcterms:modified xsi:type="dcterms:W3CDTF">2024-02-06T12:09:28Z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0x010100998451634859AD46B705B9557A93C911</vt:lpwstr>
  </property>
  <property fmtid="{D5CDD505-2E9C-101B-9397-08002B2CF9AE}" pid="3" name="FileTags">
    <vt:lpwstr/>
  </property>
  <property fmtid="{D5CDD505-2E9C-101B-9397-08002B2CF9AE}" pid="4" name="MediaServiceImageTags">
    <vt:lpwstr/>
  </property>
  <property fmtid="{D5CDD505-2E9C-101B-9397-08002B2CF9AE}" pid="5" name="Topics">
    <vt:lpwstr/>
  </property>
</Properties>
</file>