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7"/>
  </p:notesMasterIdLst>
  <p:sldIdLst>
    <p:sldId id="278" r:id="rId2"/>
    <p:sldId id="321" r:id="rId3"/>
    <p:sldId id="279" r:id="rId4"/>
    <p:sldId id="280" r:id="rId5"/>
    <p:sldId id="282" r:id="rId6"/>
    <p:sldId id="308" r:id="rId7"/>
    <p:sldId id="283" r:id="rId8"/>
    <p:sldId id="281" r:id="rId9"/>
    <p:sldId id="313" r:id="rId10"/>
    <p:sldId id="285" r:id="rId11"/>
    <p:sldId id="314" r:id="rId12"/>
    <p:sldId id="316" r:id="rId13"/>
    <p:sldId id="317" r:id="rId14"/>
    <p:sldId id="289" r:id="rId15"/>
    <p:sldId id="290" r:id="rId16"/>
    <p:sldId id="302" r:id="rId17"/>
    <p:sldId id="284" r:id="rId18"/>
    <p:sldId id="306" r:id="rId19"/>
    <p:sldId id="286" r:id="rId20"/>
    <p:sldId id="315" r:id="rId21"/>
    <p:sldId id="298" r:id="rId22"/>
    <p:sldId id="292" r:id="rId23"/>
    <p:sldId id="287" r:id="rId24"/>
    <p:sldId id="318" r:id="rId25"/>
    <p:sldId id="300" r:id="rId26"/>
    <p:sldId id="310" r:id="rId27"/>
    <p:sldId id="309" r:id="rId28"/>
    <p:sldId id="301" r:id="rId29"/>
    <p:sldId id="303" r:id="rId30"/>
    <p:sldId id="304" r:id="rId31"/>
    <p:sldId id="305" r:id="rId32"/>
    <p:sldId id="307" r:id="rId33"/>
    <p:sldId id="320" r:id="rId34"/>
    <p:sldId id="312" r:id="rId35"/>
    <p:sldId id="319" r:id="rId36"/>
  </p:sldIdLst>
  <p:sldSz cx="12192000" cy="6858000"/>
  <p:notesSz cx="6858000" cy="9144000"/>
  <p:custShowLst>
    <p:custShow name="Custom Show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Cahill" initials="PC" lastIdx="1" clrIdx="0">
    <p:extLst>
      <p:ext uri="{19B8F6BF-5375-455C-9EA6-DF929625EA0E}">
        <p15:presenceInfo xmlns:p15="http://schemas.microsoft.com/office/powerpoint/2012/main" userId="S-1-5-21-2670960305-2941430341-305200166-1125" providerId="AD"/>
      </p:ext>
    </p:extLst>
  </p:cmAuthor>
  <p:cmAuthor id="2" name="Cheryl Kavanagh" initials="CK" lastIdx="0" clrIdx="1">
    <p:extLst>
      <p:ext uri="{19B8F6BF-5375-455C-9EA6-DF929625EA0E}">
        <p15:presenceInfo xmlns:p15="http://schemas.microsoft.com/office/powerpoint/2012/main" userId="S-1-5-21-2670960305-2941430341-305200166-38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618"/>
    <a:srgbClr val="99C63D"/>
    <a:srgbClr val="C7C7C7"/>
    <a:srgbClr val="699841"/>
    <a:srgbClr val="208782"/>
    <a:srgbClr val="E6B91E"/>
    <a:srgbClr val="918655"/>
    <a:srgbClr val="761C10"/>
    <a:srgbClr val="8C701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46A2C3-0D17-4B7F-96C8-7488ED055B84}" v="145" dt="2020-01-08T14:35:18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 snapToGrid="0">
      <p:cViewPr varScale="1">
        <p:scale>
          <a:sx n="41" d="100"/>
          <a:sy n="41" d="100"/>
        </p:scale>
        <p:origin x="70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A436F-6F8F-445D-970E-EBCFBC581260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1ECF4-8FAA-4D13-84BA-051192B29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A7E52-F3DB-44C0-9B8D-3576FDEC323F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88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1F7C-E854-487B-BF60-C61E3B2D7D5E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59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51D0-0DF8-4249-B67E-D5BD80AA702F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0987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CAB55-8C61-4781-ADF3-54EE6E9B3D9B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701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D89-3020-4EA0-A6D8-22B93F5CEA4D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48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4E7D-040D-4B8A-95E8-50FDF884FAE8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677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9DB5-03BD-4F3F-930B-62B58E9BD26C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03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040A-945E-4ED0-89EB-FC43D325AF04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5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444-5394-48E2-A909-61400C17A88D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3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B088C-3E85-4B50-8D81-865C2EB9B6DF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07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6FFC-C876-4237-8A39-B60694A9F228}" type="datetime1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50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5DDD-87DC-40BC-A67B-7C8FE626C8FB}" type="datetime1">
              <a:rPr lang="en-GB" smtClean="0"/>
              <a:t>13/03/2023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5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EE4C-D6FD-437C-85A4-F60A894E7E9C}" type="datetime1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69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9CAF-B06A-4DB2-B21B-FF338E3DE423}" type="datetime1">
              <a:rPr lang="en-GB" smtClean="0"/>
              <a:t>13/03/2023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5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D352-6D27-420F-96E5-AE2845BE80D7}" type="datetime1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14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2969-D66F-4972-B8C0-56E00F45CB4B}" type="datetime1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00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BEE1A-0354-43C0-987D-57253B6B5234}" type="datetime1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C1D3B-A2BE-474B-B2C4-E0A9AB103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5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8C2A1-F303-4640-BF52-E0BECA358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866" y="1118098"/>
            <a:ext cx="4512988" cy="3317938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en-IE" sz="4800" dirty="0">
                <a:solidFill>
                  <a:srgbClr val="FFFFFF"/>
                </a:solidFill>
              </a:rPr>
              <a:t>Training in Health and </a:t>
            </a:r>
            <a:r>
              <a:rPr lang="en-IE" sz="4800">
                <a:solidFill>
                  <a:srgbClr val="FFFFFF"/>
                </a:solidFill>
              </a:rPr>
              <a:t>Safety for Community  </a:t>
            </a:r>
            <a:r>
              <a:rPr lang="en-IE" sz="4800" dirty="0">
                <a:solidFill>
                  <a:srgbClr val="FFFFFF"/>
                </a:solidFill>
              </a:rPr>
              <a:t>Centre Managers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9C78EF-CFC9-4538-A8A1-7D6A22B86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417" y="5739902"/>
            <a:ext cx="1164437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4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FA72F-D7F2-45CC-B0BA-F9BAB76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Housekeeping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AE741-47ED-44C0-9290-82BAACB96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Daily checklist should be in place that includes housekeeping. </a:t>
            </a:r>
          </a:p>
          <a:p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Passageways should be kept clear at all times.</a:t>
            </a:r>
            <a:endParaRPr lang="en-IE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All floors should be inspected at regular intervals to ensure that no trip hazards are present (document check).</a:t>
            </a:r>
          </a:p>
          <a:p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Work areas should be cordoned off and work equipment stored neatly.</a:t>
            </a:r>
            <a:endParaRPr lang="en-IE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GB" b="1" dirty="0">
                <a:ea typeface="Verdana" panose="020B0604030504040204" pitchFamily="34" charset="0"/>
                <a:cs typeface="Verdana" panose="020B0604030504040204" pitchFamily="34" charset="0"/>
              </a:rPr>
              <a:t>clean as you go </a:t>
            </a: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approach should be adopted at all times.</a:t>
            </a:r>
          </a:p>
          <a:p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Items should not be stored at height / in corridors / under stairwells / in front of first-aid facilities / fire-fighting equipmen.t </a:t>
            </a:r>
          </a:p>
          <a:p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Sports equipment should be stored in designated storage area.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039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F0EB1-80DC-4DB6-B633-FDD649390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Room Set-ups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6FBE-D2CD-4CFC-AECE-525FDFC05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Room to be clean and tidy before each set up.</a:t>
            </a:r>
          </a:p>
          <a:p>
            <a:r>
              <a:rPr lang="en-IE" dirty="0"/>
              <a:t>Work should only by done by staff who have had manual handling training.</a:t>
            </a:r>
          </a:p>
          <a:p>
            <a:r>
              <a:rPr lang="en-IE" dirty="0"/>
              <a:t>Lightweight furniture should be selected where furniture is required to be moved regularly.</a:t>
            </a:r>
          </a:p>
          <a:p>
            <a:r>
              <a:rPr lang="en-IE" dirty="0"/>
              <a:t>Mats should be placed over trailing cables.</a:t>
            </a:r>
          </a:p>
          <a:p>
            <a:r>
              <a:rPr lang="en-IE" dirty="0"/>
              <a:t>Extension cables should be fully unwound.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67692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1541-6272-4B40-B2F9-C7FAAD3D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Sports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8DF46-BEC9-4D7E-825F-CF432686C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Lightweight / easy-to-move sports equipment should be sourced where possible.</a:t>
            </a:r>
          </a:p>
          <a:p>
            <a:r>
              <a:rPr lang="en-IE" dirty="0"/>
              <a:t>Sports equipment should be inspected frequently. </a:t>
            </a:r>
          </a:p>
          <a:p>
            <a:r>
              <a:rPr lang="en-IE" dirty="0"/>
              <a:t>Sports equipment should be secured before use and </a:t>
            </a:r>
            <a:r>
              <a:rPr lang="en-IE" dirty="0" err="1"/>
              <a:t>dtored</a:t>
            </a:r>
            <a:r>
              <a:rPr lang="en-IE" dirty="0"/>
              <a:t> in adequate storage area when not in use. </a:t>
            </a:r>
          </a:p>
          <a:p>
            <a:r>
              <a:rPr lang="en-IE" dirty="0"/>
              <a:t>Nets should be inspected by a competent person. 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7556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6100-3B60-4FC5-A8D1-20552F79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Operation of the </a:t>
            </a:r>
            <a:r>
              <a:rPr lang="en-IE" dirty="0" err="1"/>
              <a:t>skyfold</a:t>
            </a:r>
            <a:r>
              <a:rPr lang="en-IE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A0DF4-6CBC-4B9F-8D9A-5FE7D843D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Ensure the area is clear before and during operation of the sky-fold</a:t>
            </a:r>
          </a:p>
          <a:p>
            <a:r>
              <a:rPr lang="en-IE" dirty="0"/>
              <a:t>A second staff member or group leader may be required to assist if the area is occupied </a:t>
            </a:r>
          </a:p>
          <a:p>
            <a:pPr lvl="0"/>
            <a:r>
              <a:rPr lang="en-IE" dirty="0"/>
              <a:t>Never operate the sky-fold if there is a person within three meters of the sky-fold</a:t>
            </a:r>
          </a:p>
          <a:p>
            <a:pPr lvl="0"/>
            <a:r>
              <a:rPr lang="en-IE" dirty="0"/>
              <a:t>Always keep fingers and hands clear of the moving wall to prevent entrapment</a:t>
            </a:r>
          </a:p>
          <a:p>
            <a:pPr lvl="0"/>
            <a:r>
              <a:rPr lang="en-IE" dirty="0"/>
              <a:t>Always ensure that operators do not have loose clothing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29234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DD8F-71F6-48D5-8546-60A192B3A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Safe Lifting and Handling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7828C-408F-4A2F-8617-A724A8232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Centre Managers must ensure that all personnel who are authorised to carry out manual handling tasks have received manual handling training. </a:t>
            </a:r>
          </a:p>
          <a:p>
            <a:pPr lvl="1"/>
            <a:r>
              <a:rPr lang="en-IE" dirty="0"/>
              <a:t>Manual handling training must be delivered by a QQI Level 6 Manual Handling Instructor.</a:t>
            </a:r>
          </a:p>
          <a:p>
            <a:pPr lvl="1"/>
            <a:r>
              <a:rPr lang="en-IE" dirty="0"/>
              <a:t>Training must be specific to the tasks completed by personnel. </a:t>
            </a:r>
          </a:p>
          <a:p>
            <a:pPr lvl="1"/>
            <a:r>
              <a:rPr lang="en-IE" dirty="0"/>
              <a:t>Refresher training every 3 years.</a:t>
            </a:r>
          </a:p>
          <a:p>
            <a:pPr lvl="1"/>
            <a:r>
              <a:rPr lang="en-IE" dirty="0"/>
              <a:t>Safety footwear must be worn.</a:t>
            </a:r>
          </a:p>
          <a:p>
            <a:r>
              <a:rPr lang="en-IE" dirty="0"/>
              <a:t>The requirement for manual handling should be eliminated where possible. </a:t>
            </a:r>
          </a:p>
          <a:p>
            <a:r>
              <a:rPr lang="en-IE" dirty="0"/>
              <a:t>If high-risk manual handling is required, a task specific Risk Assessment should be conducted by a Manual Handling Instructor. </a:t>
            </a:r>
          </a:p>
          <a:p>
            <a:pPr lvl="1"/>
            <a:r>
              <a:rPr lang="en-IE" dirty="0"/>
              <a:t>A high-risk manual handling task could include heavy weight items, repetitive tasks, awkward postures, or tasks outside individual capabilities. </a:t>
            </a:r>
          </a:p>
        </p:txBody>
      </p:sp>
    </p:spTree>
    <p:extLst>
      <p:ext uri="{BB962C8B-B14F-4D97-AF65-F5344CB8AC3E}">
        <p14:creationId xmlns:p14="http://schemas.microsoft.com/office/powerpoint/2010/main" val="377344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D683-AA02-4318-8CD6-1E9ED202E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Safe Use of Work Equipment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AE74E-61A0-4B09-938F-F5AEA40BA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altLang="en-US" dirty="0">
                <a:ea typeface="Verdana" panose="020B0604030504040204" pitchFamily="34" charset="0"/>
                <a:cs typeface="Verdana" panose="020B0604030504040204" pitchFamily="34" charset="0"/>
              </a:rPr>
              <a:t>Employees are required to inspect work equipment prior to use, to ensure that it is fit for purpose (e.g. cleaning equipment – </a:t>
            </a:r>
            <a:r>
              <a:rPr lang="en-IE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taski</a:t>
            </a:r>
            <a:r>
              <a:rPr lang="en-IE" altLang="en-US" dirty="0">
                <a:ea typeface="Verdana" panose="020B0604030504040204" pitchFamily="34" charset="0"/>
                <a:cs typeface="Verdana" panose="020B0604030504040204" pitchFamily="34" charset="0"/>
              </a:rPr>
              <a:t> buffer, vacuum).</a:t>
            </a:r>
          </a:p>
          <a:p>
            <a:r>
              <a:rPr lang="en-IE" altLang="en-US" dirty="0">
                <a:ea typeface="Verdana" panose="020B0604030504040204" pitchFamily="34" charset="0"/>
                <a:cs typeface="Verdana" panose="020B0604030504040204" pitchFamily="34" charset="0"/>
              </a:rPr>
              <a:t>Employees should only use work equipment that they have been trained to use.</a:t>
            </a:r>
          </a:p>
          <a:p>
            <a:r>
              <a:rPr lang="en-IE" dirty="0"/>
              <a:t>The Centre Manager should encourage employees to  report any defects with work equipment.</a:t>
            </a:r>
          </a:p>
          <a:p>
            <a:r>
              <a:rPr lang="en-IE" dirty="0"/>
              <a:t>The Centre Manager is responsible for arranging the repair or replacement of faulty work equipment.</a:t>
            </a:r>
          </a:p>
          <a:p>
            <a:r>
              <a:rPr lang="en-IE" dirty="0"/>
              <a:t>The Centre Manager is responsible for ensuring that Portable Appliance (PAT) Testing is completed on portable appliances.</a:t>
            </a:r>
          </a:p>
          <a:p>
            <a:r>
              <a:rPr lang="en-IE" dirty="0"/>
              <a:t>The use of personal electrical appliances is discouraged. </a:t>
            </a:r>
          </a:p>
          <a:p>
            <a:r>
              <a:rPr lang="en-IE" dirty="0"/>
              <a:t>The use of portable heaters and fans is discouraged.</a:t>
            </a:r>
          </a:p>
          <a:p>
            <a:r>
              <a:rPr lang="en-IE" dirty="0"/>
              <a:t>The use of power tools by Centre staff is strictly prohibited. </a:t>
            </a:r>
          </a:p>
        </p:txBody>
      </p:sp>
    </p:spTree>
    <p:extLst>
      <p:ext uri="{BB962C8B-B14F-4D97-AF65-F5344CB8AC3E}">
        <p14:creationId xmlns:p14="http://schemas.microsoft.com/office/powerpoint/2010/main" val="981953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16AAB-3C64-4B16-807B-28D54103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Display Screen Equipment (DSE)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FFF0A-3F88-43F7-B318-66AFEEE20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DSE – Display Screen Equipment.</a:t>
            </a:r>
          </a:p>
          <a:p>
            <a:r>
              <a:rPr lang="en-IE" dirty="0"/>
              <a:t>DSE users of 1hr+ per day.</a:t>
            </a:r>
          </a:p>
          <a:p>
            <a:r>
              <a:rPr lang="en-IE" dirty="0"/>
              <a:t>DSE Assessment – ergonomic assessment of workstation set-up.</a:t>
            </a:r>
          </a:p>
          <a:p>
            <a:r>
              <a:rPr lang="en-IE" dirty="0"/>
              <a:t>A</a:t>
            </a:r>
            <a:r>
              <a:rPr lang="en-GB" dirty="0" err="1"/>
              <a:t>ll</a:t>
            </a:r>
            <a:r>
              <a:rPr lang="en-GB" dirty="0"/>
              <a:t> Employees who use a DSE (for more than 1 hour per day) have a legal entitlement to an eye test provided by their Employer.</a:t>
            </a:r>
          </a:p>
          <a:p>
            <a:r>
              <a:rPr lang="en-GB" dirty="0"/>
              <a:t>For Acacia employees a voucher is issued by the EHS Department, to be provided to Specsavers (store of your choice).</a:t>
            </a:r>
          </a:p>
          <a:p>
            <a:r>
              <a:rPr lang="en-IE" dirty="0"/>
              <a:t>Each voucher provides a full eye examination. </a:t>
            </a:r>
          </a:p>
          <a:p>
            <a:r>
              <a:rPr lang="en-IE" dirty="0"/>
              <a:t>If Employees require glasses solely and specifically for DSE use, Acacia will cover a pair of glasses from the €59 range or alternatively contribute €59 towards an upgraded range of choice (further €30 contribution when glasses are selected from the €149 range or above) </a:t>
            </a:r>
          </a:p>
        </p:txBody>
      </p:sp>
    </p:spTree>
    <p:extLst>
      <p:ext uri="{BB962C8B-B14F-4D97-AF65-F5344CB8AC3E}">
        <p14:creationId xmlns:p14="http://schemas.microsoft.com/office/powerpoint/2010/main" val="3563620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C44D-6C75-4B0F-AC17-268BC9523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Security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65ACC-A21A-4D6F-B2B7-1EAD7535E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775"/>
            <a:ext cx="8596668" cy="4705350"/>
          </a:xfrm>
        </p:spPr>
        <p:txBody>
          <a:bodyPr>
            <a:normAutofit fontScale="70000" lnSpcReduction="20000"/>
          </a:bodyPr>
          <a:lstStyle/>
          <a:p>
            <a:r>
              <a:rPr lang="en-IE" sz="2000" dirty="0"/>
              <a:t>Reception should always be manned where possible. </a:t>
            </a:r>
          </a:p>
          <a:p>
            <a:r>
              <a:rPr lang="en-IE" sz="2000" dirty="0"/>
              <a:t>Access control system in place in most centres</a:t>
            </a:r>
          </a:p>
          <a:p>
            <a:r>
              <a:rPr lang="en-US" sz="2000" dirty="0"/>
              <a:t>It is recommended that two members of staff are requested to attend onsite for locking up building. </a:t>
            </a:r>
          </a:p>
          <a:p>
            <a:pPr lvl="1"/>
            <a:r>
              <a:rPr lang="en-US" sz="2000" dirty="0"/>
              <a:t>Where one person is locking up, a security company should be assigned and contacted to assist with the locking up of premises.</a:t>
            </a:r>
          </a:p>
          <a:p>
            <a:pPr marL="457200" lvl="1" indent="0">
              <a:buNone/>
            </a:pPr>
            <a:r>
              <a:rPr lang="en-US" sz="2000" u="sng" dirty="0"/>
              <a:t>or</a:t>
            </a:r>
          </a:p>
          <a:p>
            <a:pPr lvl="1"/>
            <a:r>
              <a:rPr lang="en-US" sz="2000" dirty="0"/>
              <a:t>The last group to leave agrees to stay with staff member until the main gates are locked. </a:t>
            </a:r>
          </a:p>
          <a:p>
            <a:r>
              <a:rPr lang="en-US" sz="2000" dirty="0"/>
              <a:t>CCTV – Centre Managers should be familiar with the requirements of the CCTV Policy.</a:t>
            </a:r>
          </a:p>
          <a:p>
            <a:r>
              <a:rPr lang="en-US" sz="2000" dirty="0"/>
              <a:t>Panic alarms – location / operating?</a:t>
            </a:r>
          </a:p>
          <a:p>
            <a:r>
              <a:rPr lang="en-US" sz="2000" dirty="0"/>
              <a:t>Public address system –everyone should be instructed to evacuate if required.</a:t>
            </a:r>
          </a:p>
          <a:p>
            <a:r>
              <a:rPr lang="en-US" sz="2000" dirty="0"/>
              <a:t>A Cash Handling Procedure should be in place.</a:t>
            </a:r>
          </a:p>
          <a:p>
            <a:r>
              <a:rPr lang="en-US" sz="2000" dirty="0"/>
              <a:t>Electronic or cheque payments are preferred over cash. </a:t>
            </a:r>
          </a:p>
          <a:p>
            <a:r>
              <a:rPr lang="en-US" sz="2000" dirty="0"/>
              <a:t>Two people should visit the bank when the cash is over a certain limit (over €3,501 up to €5,000).</a:t>
            </a:r>
            <a:endParaRPr lang="en-IE" sz="2000" dirty="0"/>
          </a:p>
          <a:p>
            <a:r>
              <a:rPr lang="en-US" sz="2000" dirty="0"/>
              <a:t>Valuables should be kept out of sight.</a:t>
            </a:r>
            <a:endParaRPr lang="en-IE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38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1B9DB-3EFA-4453-9FA0-2F485435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Violence, Harassment, Aggression (including antisocial behaviour)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A97FD-D0F3-4537-AC71-5B7CCF6E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door of the office should be closed and locked if anyone feels they are in danger. </a:t>
            </a:r>
          </a:p>
          <a:p>
            <a:r>
              <a:rPr lang="en-US" dirty="0"/>
              <a:t>They should raise the alarm (contact another member of staff for assistance).</a:t>
            </a:r>
            <a:endParaRPr lang="en-IE" dirty="0"/>
          </a:p>
          <a:p>
            <a:r>
              <a:rPr lang="en-US" dirty="0"/>
              <a:t>They should ask the person to leave.</a:t>
            </a:r>
            <a:endParaRPr lang="en-IE" dirty="0"/>
          </a:p>
          <a:p>
            <a:r>
              <a:rPr lang="en-US" dirty="0"/>
              <a:t>If the person is becoming aggressive, they should not react but remain calm. </a:t>
            </a:r>
          </a:p>
          <a:p>
            <a:r>
              <a:rPr lang="en-US" dirty="0"/>
              <a:t>They should not make physical contact. </a:t>
            </a:r>
          </a:p>
          <a:p>
            <a:r>
              <a:rPr lang="en-US" dirty="0"/>
              <a:t>They should call the Gardaí if the situation escalates. If the situation involves a person participating in a group or an event onsite, they should report the incident to the Group Leader. </a:t>
            </a:r>
          </a:p>
          <a:p>
            <a:r>
              <a:rPr lang="en-IE" dirty="0"/>
              <a:t>All</a:t>
            </a:r>
            <a:r>
              <a:rPr lang="en-US" dirty="0"/>
              <a:t> incidents of aggression should be reported to the Centre Manager as soon as possible. </a:t>
            </a:r>
            <a:endParaRPr lang="en-IE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2806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A156-A65E-4206-BC57-8D7B67056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Chemical Safety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D1722-F1E1-4C55-9567-F6478DC25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40000" lnSpcReduction="20000"/>
          </a:bodyPr>
          <a:lstStyle/>
          <a:p>
            <a:r>
              <a:rPr lang="en-IE" altLang="en-US" sz="4300" dirty="0">
                <a:ea typeface="Verdana" panose="020B0604030504040204" pitchFamily="34" charset="0"/>
              </a:rPr>
              <a:t>An SDS (Safety Data Sheet) should be kept for all chemical agents stored on site.</a:t>
            </a:r>
          </a:p>
          <a:p>
            <a:r>
              <a:rPr lang="en-IE" altLang="en-US" sz="4300" dirty="0">
                <a:ea typeface="Verdana" panose="020B0604030504040204" pitchFamily="34" charset="0"/>
              </a:rPr>
              <a:t>Only </a:t>
            </a:r>
            <a:r>
              <a:rPr lang="en-IE" altLang="en-US" sz="4300" b="1" dirty="0">
                <a:ea typeface="Verdana" panose="020B0604030504040204" pitchFamily="34" charset="0"/>
              </a:rPr>
              <a:t>approved</a:t>
            </a:r>
            <a:r>
              <a:rPr lang="en-IE" altLang="en-US" sz="4300" dirty="0">
                <a:ea typeface="Verdana" panose="020B0604030504040204" pitchFamily="34" charset="0"/>
              </a:rPr>
              <a:t> chemicals are permitted to be used (approved by the EHS Department).</a:t>
            </a:r>
          </a:p>
          <a:p>
            <a:r>
              <a:rPr lang="en-IE" altLang="en-US" sz="4300" dirty="0">
                <a:ea typeface="Verdana" panose="020B0604030504040204" pitchFamily="34" charset="0"/>
              </a:rPr>
              <a:t>Chemicals should not be left in public areas unattended.</a:t>
            </a:r>
          </a:p>
          <a:p>
            <a:r>
              <a:rPr lang="en-IE" altLang="en-US" sz="4300" dirty="0">
                <a:ea typeface="Verdana" panose="020B0604030504040204" pitchFamily="34" charset="0"/>
              </a:rPr>
              <a:t>Appropriate gloves should be available for handling chemicals.</a:t>
            </a:r>
          </a:p>
          <a:p>
            <a:r>
              <a:rPr lang="en-GB" altLang="en-US" sz="4300" dirty="0">
                <a:ea typeface="Verdana" panose="020B0604030504040204" pitchFamily="34" charset="0"/>
              </a:rPr>
              <a:t>Chemicals should be stored in accordance with the storage information on the SDS.</a:t>
            </a:r>
          </a:p>
          <a:p>
            <a:r>
              <a:rPr lang="en-GB" altLang="en-US" sz="4300" dirty="0">
                <a:ea typeface="Verdana" panose="020B0604030504040204" pitchFamily="34" charset="0"/>
              </a:rPr>
              <a:t>Chemicals should be disposed of as hazardous waste (e.g. paint).</a:t>
            </a:r>
          </a:p>
          <a:p>
            <a:r>
              <a:rPr lang="en-GB" altLang="en-US" sz="4300" dirty="0">
                <a:ea typeface="Verdana" panose="020B0604030504040204" pitchFamily="34" charset="0"/>
              </a:rPr>
              <a:t>Acacia does not permit chemicals to be used for unblocking drains.</a:t>
            </a:r>
            <a:endParaRPr lang="en-IE" altLang="en-US" sz="4300" dirty="0">
              <a:ea typeface="Verdana" panose="020B0604030504040204" pitchFamily="34" charset="0"/>
            </a:endParaRPr>
          </a:p>
          <a:p>
            <a:r>
              <a:rPr lang="en-GB" altLang="en-US" sz="4300" dirty="0">
                <a:ea typeface="Verdana" panose="020B0604030504040204" pitchFamily="34" charset="0"/>
              </a:rPr>
              <a:t>In the event of an emergency with a chemical, the SDS should always be consulted and medical assistance sought without delay. </a:t>
            </a:r>
            <a:endParaRPr lang="en-IE" altLang="en-US" sz="4300" dirty="0">
              <a:ea typeface="Verdana" panose="020B0604030504040204" pitchFamily="34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45177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39AA1-5676-42A9-BD07-CF9E997D0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F54FE-291B-447D-9129-16D53056B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/>
              <a:t>This Training Programme is designed for Centre Managers, to ensure they are aware of their responsibility with regard to managing health &amp; safety in Community Centres. </a:t>
            </a:r>
          </a:p>
          <a:p>
            <a:r>
              <a:rPr lang="en-IE" sz="2000" dirty="0"/>
              <a:t>The purpose of this training is to highlight the hazards associated with Community Centres and how to eliminate or mitigate them.</a:t>
            </a:r>
          </a:p>
          <a:p>
            <a:endParaRPr lang="en-IE" sz="2000" dirty="0"/>
          </a:p>
          <a:p>
            <a:pPr marL="457200" lvl="1" indent="0">
              <a:buNone/>
            </a:pP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3876388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27E3-B5BD-4009-9916-0FBC9416B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Sharps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1B6C3-856C-4619-AFCA-864694492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Availability of sharps should be kept to a minimum (e.g. large kitchen knifes should not be kept in Centres where food is not prepared).</a:t>
            </a:r>
          </a:p>
          <a:p>
            <a:r>
              <a:rPr lang="en-IE" dirty="0"/>
              <a:t>Enclosed blade or retractable safety knifes should be provided if required.</a:t>
            </a:r>
          </a:p>
          <a:p>
            <a:r>
              <a:rPr lang="en-IE" dirty="0"/>
              <a:t>Sharps should be stored so that they are visible and not concealed. </a:t>
            </a:r>
          </a:p>
          <a:p>
            <a:r>
              <a:rPr lang="en-IE" dirty="0"/>
              <a:t>In the event of needlesticks being identified on site, these should be removed by a specialist.</a:t>
            </a:r>
          </a:p>
          <a:p>
            <a:r>
              <a:rPr lang="en-IE" dirty="0"/>
              <a:t>The provision of sharps containers should be considered, for example where Employees are diabetic. </a:t>
            </a:r>
          </a:p>
          <a:p>
            <a:r>
              <a:rPr lang="en-IE" dirty="0"/>
              <a:t>When disposing of broken glass or crockery, ensure that cut-resistant gloves are worn. </a:t>
            </a:r>
          </a:p>
          <a:p>
            <a:r>
              <a:rPr lang="en-IE" dirty="0"/>
              <a:t>Glass or crockery must be enclosed to prevent cut hazards (e.g. they should be wrapped or boxed).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D4B66E-3F55-4FF8-8AF0-DBEF821EA979}"/>
              </a:ext>
            </a:extLst>
          </p:cNvPr>
          <p:cNvSpPr txBox="1"/>
          <p:nvPr/>
        </p:nvSpPr>
        <p:spPr>
          <a:xfrm>
            <a:off x="5648325" y="297656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083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7F4D-82FC-402E-A13D-71704DD4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Personal Protective Equipment (PPE)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74059-7460-4880-A371-EC2714DD3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56059"/>
            <a:ext cx="8596668" cy="3885303"/>
          </a:xfrm>
        </p:spPr>
        <p:txBody>
          <a:bodyPr>
            <a:normAutofit/>
          </a:bodyPr>
          <a:lstStyle/>
          <a:p>
            <a:r>
              <a:rPr lang="en-IE" dirty="0"/>
              <a:t>Centre Managers are responsible for ensuring that Employees are provided with the appropriate PPE .</a:t>
            </a:r>
          </a:p>
          <a:p>
            <a:r>
              <a:rPr lang="en-IE" dirty="0"/>
              <a:t>Centre Managers are responsible for supervision of compliance with the requirement to wear PPE.</a:t>
            </a:r>
          </a:p>
          <a:p>
            <a:r>
              <a:rPr lang="en-IE" dirty="0"/>
              <a:t>To ensure that all Employees have access to the correct PPE for the task they are undertaking, a pre-defined, the Centre Manager should provide an approved list of PPE from an approved supplier.</a:t>
            </a:r>
          </a:p>
          <a:p>
            <a:r>
              <a:rPr lang="en-IE" dirty="0"/>
              <a:t>The requirement for PPE is identified through the site-specific Risk Assessment Process.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3485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678A3-A01E-406D-8B61-510BCD90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8874"/>
          </a:xfrm>
        </p:spPr>
        <p:txBody>
          <a:bodyPr>
            <a:normAutofit/>
          </a:bodyPr>
          <a:lstStyle/>
          <a:p>
            <a:r>
              <a:rPr lang="en-IE" dirty="0"/>
              <a:t>Legionella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0423D-A166-4461-A265-0FF4D7B1A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/>
              <a:t>All Centre Managers should undergo Legionella Management Training available on LMS.</a:t>
            </a:r>
            <a:endParaRPr lang="en-US" altLang="en-US" dirty="0"/>
          </a:p>
          <a:p>
            <a:r>
              <a:rPr lang="en-IE" dirty="0"/>
              <a:t>If they have not received this training, they should escalate this so that it can be arranged.</a:t>
            </a:r>
          </a:p>
          <a:p>
            <a:r>
              <a:rPr lang="en-IE" dirty="0"/>
              <a:t>The Centre Manager is responsible for ensuring that an adequate Legionella Management Programme is in place. </a:t>
            </a:r>
          </a:p>
        </p:txBody>
      </p:sp>
    </p:spTree>
    <p:extLst>
      <p:ext uri="{BB962C8B-B14F-4D97-AF65-F5344CB8AC3E}">
        <p14:creationId xmlns:p14="http://schemas.microsoft.com/office/powerpoint/2010/main" val="2957768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A3AA-57A0-49FF-899E-D7FE14CA8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Contractor 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9BB1A-A80F-42F0-AE1A-62F59BDC1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IE" altLang="en-US" dirty="0">
                <a:ea typeface="Verdana" panose="020B0604030504040204" pitchFamily="34" charset="0"/>
                <a:cs typeface="Verdana" panose="020B0604030504040204" pitchFamily="34" charset="0"/>
              </a:rPr>
              <a:t>Only contractors who meet the minimum requirements can be permitted to carry out works in Community Centres: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IE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en-IE" alt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Minimum Employers and Public Liability Insurance (€13m and €6.5m respectively).</a:t>
            </a:r>
          </a:p>
          <a:p>
            <a:pPr lvl="1">
              <a:spcBef>
                <a:spcPct val="0"/>
              </a:spcBef>
            </a:pPr>
            <a:r>
              <a:rPr lang="en-IE" alt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Suitable competency – training, experience, qualifications.</a:t>
            </a:r>
          </a:p>
          <a:p>
            <a:pPr lvl="1">
              <a:spcBef>
                <a:spcPct val="0"/>
              </a:spcBef>
            </a:pPr>
            <a:r>
              <a:rPr lang="en-IE" alt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Adequate site-specific Risk Assessment &amp; Method Statement (RAMS).</a:t>
            </a:r>
          </a:p>
          <a:p>
            <a:pPr lvl="1">
              <a:spcBef>
                <a:spcPct val="0"/>
              </a:spcBef>
            </a:pPr>
            <a:r>
              <a:rPr lang="en-IE" alt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Where applicable, there should be evidence of statutory inspections completed on work equipment (e.g., mobile elevating work platforms [MEWP], harness).</a:t>
            </a:r>
          </a:p>
          <a:p>
            <a:r>
              <a:rPr lang="en-IE" dirty="0"/>
              <a:t>Permit to Work to be issued.</a:t>
            </a:r>
          </a:p>
          <a:p>
            <a:r>
              <a:rPr lang="en-IE" dirty="0"/>
              <a:t>Supervision. </a:t>
            </a:r>
          </a:p>
        </p:txBody>
      </p:sp>
    </p:spTree>
    <p:extLst>
      <p:ext uri="{BB962C8B-B14F-4D97-AF65-F5344CB8AC3E}">
        <p14:creationId xmlns:p14="http://schemas.microsoft.com/office/powerpoint/2010/main" val="964988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4080-D02B-4591-87DD-E82481065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7C04D-691A-43CB-A3BA-D3135327D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Noise should be kept below levels that may cause damage to individuals’ hearing. For example, if a person has to shout to be heard from a distance of 2 metres away, then noise levels are deemed high enough to cause damage, for instance from:</a:t>
            </a:r>
          </a:p>
          <a:p>
            <a:pPr lvl="1"/>
            <a:r>
              <a:rPr lang="en-IE" dirty="0"/>
              <a:t>Loud music.</a:t>
            </a:r>
          </a:p>
          <a:p>
            <a:pPr lvl="1"/>
            <a:r>
              <a:rPr lang="en-IE" dirty="0"/>
              <a:t>Power tools.</a:t>
            </a:r>
          </a:p>
        </p:txBody>
      </p:sp>
    </p:spTree>
    <p:extLst>
      <p:ext uri="{BB962C8B-B14F-4D97-AF65-F5344CB8AC3E}">
        <p14:creationId xmlns:p14="http://schemas.microsoft.com/office/powerpoint/2010/main" val="1005857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BFBB-676E-496E-8E52-6C9D424F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Working at Heights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9DD76-0831-465E-A54A-68ECD8096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 two-step platform can be used by Centre Employees. </a:t>
            </a:r>
          </a:p>
          <a:p>
            <a:r>
              <a:rPr lang="en-IE" dirty="0"/>
              <a:t>Only Acacia Technicians and Contractors are permitted to work at heights / access to roof.</a:t>
            </a:r>
          </a:p>
          <a:p>
            <a:r>
              <a:rPr lang="en-US" dirty="0"/>
              <a:t>Roof access must be approved in advance by the Centre Manager. </a:t>
            </a:r>
          </a:p>
          <a:p>
            <a:r>
              <a:rPr lang="en-US" dirty="0"/>
              <a:t>Where access to the roof is required, safe system of work must be in place.</a:t>
            </a:r>
          </a:p>
          <a:p>
            <a:r>
              <a:rPr lang="en-US" dirty="0"/>
              <a:t>Fragile surfaces must be identified, communicated and considered.</a:t>
            </a:r>
          </a:p>
          <a:p>
            <a:r>
              <a:rPr lang="en-IE" dirty="0"/>
              <a:t>Permit to Work.</a:t>
            </a:r>
          </a:p>
          <a:p>
            <a:r>
              <a:rPr lang="en-IE" dirty="0"/>
              <a:t>Non-peak times.</a:t>
            </a:r>
          </a:p>
          <a:p>
            <a:r>
              <a:rPr lang="en-US" dirty="0"/>
              <a:t>No work at heights should take place during adverse weather conditions.</a:t>
            </a:r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7541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1853-674B-4B16-9094-4E0444C0B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Confined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8210C-824E-43AE-8F1F-62C9A6033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 confined space definition. </a:t>
            </a:r>
          </a:p>
          <a:p>
            <a:r>
              <a:rPr lang="en-IE" dirty="0"/>
              <a:t>Centre Managers are responsible for ensuring that all confined spaces are identified and labelled </a:t>
            </a:r>
          </a:p>
          <a:p>
            <a:r>
              <a:rPr lang="en-IE" dirty="0"/>
              <a:t>Where access to confined spaces is required, this should be completed by a competent person. </a:t>
            </a:r>
          </a:p>
          <a:p>
            <a:r>
              <a:rPr lang="en-IE" dirty="0"/>
              <a:t>A Confined Space Risk Assessment is required. </a:t>
            </a:r>
          </a:p>
          <a:p>
            <a:r>
              <a:rPr lang="en-IE" dirty="0"/>
              <a:t>A Confined Space Permit must be issued.</a:t>
            </a:r>
          </a:p>
          <a:p>
            <a:r>
              <a:rPr lang="en-IE" dirty="0"/>
              <a:t>All confined space entry must be notified to the EHS Department in advance (at least 48 hours in advance).</a:t>
            </a:r>
          </a:p>
        </p:txBody>
      </p:sp>
    </p:spTree>
    <p:extLst>
      <p:ext uri="{BB962C8B-B14F-4D97-AF65-F5344CB8AC3E}">
        <p14:creationId xmlns:p14="http://schemas.microsoft.com/office/powerpoint/2010/main" val="323689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855A-F3EE-4486-99A3-4310AD0E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Asbestos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B771-76E6-4FF3-9A85-0BE2254C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Asbestos is present in some Community Centres.</a:t>
            </a:r>
          </a:p>
          <a:p>
            <a:r>
              <a:rPr lang="en-IE" dirty="0"/>
              <a:t>The Centre Manager is responsible for ensuring that an Asbestos Management Survey is carried out.</a:t>
            </a:r>
          </a:p>
          <a:p>
            <a:r>
              <a:rPr lang="en-IE" dirty="0"/>
              <a:t>The findings of the survey should be communicated to all people carrying out work on site.</a:t>
            </a:r>
          </a:p>
          <a:p>
            <a:r>
              <a:rPr lang="en-IE" dirty="0"/>
              <a:t>Asbestos should be considered for all maintenance work that may have the potential to disturb it and controls should be implemented to prevent exposure.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5306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D7393-0061-4119-92D3-D88E842CB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Adverse Weather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4F79-18AC-41B2-8614-F4CBCD139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weather alerts should be monitored. </a:t>
            </a:r>
          </a:p>
          <a:p>
            <a:pPr lvl="1"/>
            <a:r>
              <a:rPr lang="en-US" dirty="0"/>
              <a:t>Where the temperature is expected to drop below 4C, action may be required.</a:t>
            </a:r>
          </a:p>
          <a:p>
            <a:r>
              <a:rPr lang="en-US" dirty="0"/>
              <a:t>If there is a national alert that is sufficiently high and deemed to pose a risk (i.e. a red weather warning), a communication will be issued from Senior Management advising on the appropriate steps to take.</a:t>
            </a:r>
          </a:p>
          <a:p>
            <a:r>
              <a:rPr lang="en-US" dirty="0"/>
              <a:t>De-icing salt should be spread by staff on pedestrian walkways using a manual de-icing device (this requires manual handling training. </a:t>
            </a:r>
          </a:p>
          <a:p>
            <a:r>
              <a:rPr lang="en-IE" dirty="0"/>
              <a:t>Where the temperature is expected to drop below 2C, a Site-specific De-icing Plan comes into effect.</a:t>
            </a:r>
            <a:endParaRPr lang="en-US" dirty="0"/>
          </a:p>
          <a:p>
            <a:r>
              <a:rPr lang="en-US" dirty="0"/>
              <a:t>No work at heights should take place during adverse weather conditions.</a:t>
            </a:r>
          </a:p>
          <a:p>
            <a:endParaRPr lang="en-US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944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6940B-1A8D-4009-A009-092BE9EB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Lone Working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0F94B-7BDE-418E-B323-72384E5BB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altLang="en-US" dirty="0"/>
              <a:t>High-risk lone working should not take place in Community Centres.</a:t>
            </a:r>
          </a:p>
          <a:p>
            <a:r>
              <a:rPr lang="en-AU" altLang="en-US" dirty="0"/>
              <a:t>The Centre Manager / Supervisor must be made aware if lone working occurs. </a:t>
            </a:r>
          </a:p>
          <a:p>
            <a:r>
              <a:rPr lang="en-AU" altLang="en-US" dirty="0"/>
              <a:t>High-risk tasks such as working at heights or electrical maintenance must not be carried out alone.</a:t>
            </a:r>
          </a:p>
          <a:p>
            <a:r>
              <a:rPr lang="en-US" dirty="0"/>
              <a:t>It is recommended that two members of staff are requested to attend onsite for locking up buildings. Where one person is locking up, a security company should be assigned and contacted to assist with this. </a:t>
            </a:r>
          </a:p>
          <a:p>
            <a:r>
              <a:rPr lang="en-IE" dirty="0"/>
              <a:t>Please refer to the Lone Working Policy in the Site-specific Safety Statement, which covers many points, including the need to check in with another person / Centre on a regular basic if working alone.</a:t>
            </a:r>
            <a:endParaRPr lang="en-US" dirty="0"/>
          </a:p>
          <a:p>
            <a:pPr marL="0" indent="0">
              <a:buNone/>
            </a:pPr>
            <a:endParaRPr lang="en-AU" altLang="en-US" dirty="0"/>
          </a:p>
          <a:p>
            <a:endParaRPr lang="en-IE" altLang="en-US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0216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327-DC54-4AA3-B923-0841F9064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IE" dirty="0"/>
              <a:t>Safety Statement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B3DA5-C404-4625-8CE8-0B247CDA3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418" y="2159331"/>
            <a:ext cx="2894084" cy="365184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7CD89-F5D3-4F7A-A6E4-2D7BE6B61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IE" altLang="en-US" dirty="0"/>
              <a:t>The Safety Statement is the Community Centre’s Safety Management System.</a:t>
            </a:r>
          </a:p>
          <a:p>
            <a:pPr>
              <a:buClr>
                <a:schemeClr val="tx1"/>
              </a:buClr>
            </a:pPr>
            <a:r>
              <a:rPr lang="en-IE" altLang="en-US" dirty="0"/>
              <a:t>The Safety Statement is maintained by the Environmental Health &amp; Safety (EHS) Department and is filed in Reception.</a:t>
            </a:r>
          </a:p>
          <a:p>
            <a:pPr>
              <a:buClr>
                <a:schemeClr val="tx1"/>
              </a:buClr>
            </a:pPr>
            <a:r>
              <a:rPr lang="en-IE" altLang="en-US" dirty="0"/>
              <a:t>The Safety Statement is brought to the attention of all staff on a yearly basis.</a:t>
            </a:r>
            <a:endParaRPr lang="en-US" altLang="en-US" dirty="0"/>
          </a:p>
          <a:p>
            <a:r>
              <a:rPr lang="en-IE" dirty="0"/>
              <a:t>The Safety Statement should be communicated to all new employees on induction, including scheme workers.</a:t>
            </a:r>
          </a:p>
        </p:txBody>
      </p:sp>
    </p:spTree>
    <p:extLst>
      <p:ext uri="{BB962C8B-B14F-4D97-AF65-F5344CB8AC3E}">
        <p14:creationId xmlns:p14="http://schemas.microsoft.com/office/powerpoint/2010/main" val="1344424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09D5A-F0B1-4720-AA4B-BDBA05999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New Employee Induction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3FC9C-ADA3-403C-8037-FBE4256FA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/>
          </a:bodyPr>
          <a:lstStyle/>
          <a:p>
            <a:r>
              <a:rPr lang="en-IE" dirty="0" err="1"/>
              <a:t>Eme</a:t>
            </a:r>
            <a:r>
              <a:rPr lang="en-US" dirty="0" err="1"/>
              <a:t>rgency</a:t>
            </a:r>
            <a:r>
              <a:rPr lang="en-US" dirty="0"/>
              <a:t> Evacuation Procedure - Fire Extinguisher Locations, Fire Routes and Assembly Point,</a:t>
            </a:r>
          </a:p>
          <a:p>
            <a:r>
              <a:rPr lang="en-US" dirty="0"/>
              <a:t>The Sign in / out book and handover procedure. </a:t>
            </a:r>
          </a:p>
          <a:p>
            <a:r>
              <a:rPr lang="en-US" dirty="0"/>
              <a:t>Accident and Incident reporting.</a:t>
            </a:r>
          </a:p>
          <a:p>
            <a:r>
              <a:rPr lang="en-US" dirty="0"/>
              <a:t>Any operational information they may require, for example:</a:t>
            </a:r>
          </a:p>
          <a:p>
            <a:pPr lvl="1"/>
            <a:r>
              <a:rPr lang="en-US" dirty="0"/>
              <a:t>Operation of Fire Panel (if relevant).</a:t>
            </a:r>
          </a:p>
          <a:p>
            <a:pPr lvl="1"/>
            <a:r>
              <a:rPr lang="en-US" dirty="0"/>
              <a:t>Operation of Intruder Alarm (if relevant).</a:t>
            </a:r>
          </a:p>
          <a:p>
            <a:pPr lvl="1"/>
            <a:r>
              <a:rPr lang="en-US" dirty="0"/>
              <a:t>First-aid Responder details. </a:t>
            </a:r>
          </a:p>
          <a:p>
            <a:pPr lvl="1"/>
            <a:r>
              <a:rPr lang="en-US" dirty="0"/>
              <a:t>Operation of cleaning equipment and products.</a:t>
            </a:r>
          </a:p>
          <a:p>
            <a:pPr lvl="1"/>
            <a:r>
              <a:rPr lang="en-US" dirty="0" err="1"/>
              <a:t>Skyfold</a:t>
            </a:r>
            <a:r>
              <a:rPr lang="en-US" dirty="0"/>
              <a:t> operation / basketball board operation switch.</a:t>
            </a:r>
          </a:p>
          <a:p>
            <a:pPr lvl="1"/>
            <a:r>
              <a:rPr lang="en-US" dirty="0"/>
              <a:t>Daily check sheets, etc.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69601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BC86B-DED5-4705-BDD0-45285B00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New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0601-3BB9-408B-8FB5-7D85C724D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Insurance documentation.</a:t>
            </a:r>
          </a:p>
          <a:p>
            <a:r>
              <a:rPr lang="en-IE" dirty="0"/>
              <a:t>Contracts.</a:t>
            </a:r>
          </a:p>
          <a:p>
            <a:r>
              <a:rPr lang="en-IE" dirty="0"/>
              <a:t>Communication of emergency procedures.</a:t>
            </a:r>
          </a:p>
          <a:p>
            <a:r>
              <a:rPr lang="en-IE" dirty="0"/>
              <a:t>Communication of incident reporting procedures.</a:t>
            </a:r>
          </a:p>
          <a:p>
            <a:r>
              <a:rPr lang="en-IE" dirty="0"/>
              <a:t>Communication of sign in / out procedures.</a:t>
            </a:r>
          </a:p>
        </p:txBody>
      </p:sp>
    </p:spTree>
    <p:extLst>
      <p:ext uri="{BB962C8B-B14F-4D97-AF65-F5344CB8AC3E}">
        <p14:creationId xmlns:p14="http://schemas.microsoft.com/office/powerpoint/2010/main" val="3492302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744A-E5A0-4CBB-9C12-1082DCC84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Events on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7EA36-3D83-4FDD-B51D-25A015968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Health &amp; Safety Plan and Risk Assessment will need to be in place prior to any scheduled events onsite.</a:t>
            </a:r>
          </a:p>
          <a:p>
            <a:r>
              <a:rPr lang="en-US" dirty="0"/>
              <a:t>It is recommended that smaller events are also adequately assessed:</a:t>
            </a:r>
          </a:p>
          <a:p>
            <a:pPr lvl="1"/>
            <a:r>
              <a:rPr lang="en-US" dirty="0"/>
              <a:t>A template is currently being developed by Acacia EHS – work in progress.</a:t>
            </a:r>
          </a:p>
          <a:p>
            <a:pPr lvl="1"/>
            <a:r>
              <a:rPr lang="en-US" dirty="0"/>
              <a:t>The EHS Department will review risk assessment template for events.</a:t>
            </a:r>
          </a:p>
          <a:p>
            <a:r>
              <a:rPr lang="en-US" dirty="0"/>
              <a:t>The Centre Manager must approve all such plans, including insurance. The EHS Department is consulted with regard to health &amp; safety arrangements for site events.</a:t>
            </a:r>
          </a:p>
          <a:p>
            <a:r>
              <a:rPr lang="en-US" dirty="0"/>
              <a:t>All personnel providing services at such events must be approved by Centre Management – appropriate insurance, RAMS, etc.</a:t>
            </a:r>
          </a:p>
          <a:p>
            <a:r>
              <a:rPr lang="en-US" dirty="0"/>
              <a:t>A Staff Management Plan for events is established. </a:t>
            </a:r>
          </a:p>
          <a:p>
            <a:r>
              <a:rPr lang="en-US" dirty="0"/>
              <a:t>First aid.</a:t>
            </a:r>
          </a:p>
          <a:p>
            <a:r>
              <a:rPr lang="en-US" dirty="0"/>
              <a:t>Supervision. </a:t>
            </a:r>
          </a:p>
          <a:p>
            <a:r>
              <a:rPr lang="en-IE" dirty="0"/>
              <a:t>Events can include fun days, summer camps and Christmas markets. </a:t>
            </a:r>
          </a:p>
        </p:txBody>
      </p:sp>
    </p:spTree>
    <p:extLst>
      <p:ext uri="{BB962C8B-B14F-4D97-AF65-F5344CB8AC3E}">
        <p14:creationId xmlns:p14="http://schemas.microsoft.com/office/powerpoint/2010/main" val="34759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74BA0-BCC7-4E68-938A-9B05EEB0D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Employee Wellbeing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43C48-91CD-4DFA-88ED-28A5C0F6C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 healthy work-life balance should be maintained. </a:t>
            </a:r>
          </a:p>
          <a:p>
            <a:r>
              <a:rPr lang="en-IE" dirty="0"/>
              <a:t>The workload should be managed. </a:t>
            </a:r>
          </a:p>
          <a:p>
            <a:r>
              <a:rPr lang="en-IE" dirty="0"/>
              <a:t>Employee Assistance Programme – EAP. </a:t>
            </a:r>
          </a:p>
          <a:p>
            <a:r>
              <a:rPr lang="en-IE" dirty="0"/>
              <a:t>Employee Wellbeing Committee. </a:t>
            </a:r>
          </a:p>
          <a:p>
            <a:r>
              <a:rPr lang="en-IE" dirty="0"/>
              <a:t>Employee concerns should be listened to.</a:t>
            </a:r>
          </a:p>
          <a:p>
            <a:r>
              <a:rPr lang="en-IE" dirty="0"/>
              <a:t>Where necessary, feedback should be provided.</a:t>
            </a:r>
          </a:p>
          <a:p>
            <a:r>
              <a:rPr lang="en-IE" dirty="0"/>
              <a:t>HR should be consulted for further details, for example, bullying and harassment.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86090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0038-1D08-4C53-BD81-CE96AF48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Smoking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DE43-3A59-4A9F-B985-0551A67F4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Centre Managers must ensure that a Smokefree Workplace Policy is in place that defines where smoking can and cannot take place.</a:t>
            </a:r>
          </a:p>
          <a:p>
            <a:r>
              <a:rPr lang="en-IE" dirty="0"/>
              <a:t>They must enforce the requirements of this Policy.</a:t>
            </a:r>
          </a:p>
          <a:p>
            <a:r>
              <a:rPr lang="en-IE" dirty="0"/>
              <a:t>No Smoking signage should be displayed.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9417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D780-B6F0-4C7E-B510-5D4205162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General Safety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0469F-BF30-458F-BD9D-A255BB049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Centre Managers must ensure adequate maintenance of door closers to prevent finger entrapment, particularly for minors. </a:t>
            </a:r>
          </a:p>
          <a:p>
            <a:r>
              <a:rPr lang="en-IE" dirty="0"/>
              <a:t>They should ensure that blind cords are secured and quick release devices fitted.</a:t>
            </a:r>
          </a:p>
          <a:p>
            <a:r>
              <a:rPr lang="en-IE" dirty="0"/>
              <a:t>They should consider window restrictors, where there is a risk to children.</a:t>
            </a:r>
          </a:p>
          <a:p>
            <a:r>
              <a:rPr lang="en-IE" dirty="0"/>
              <a:t>Centre Managers should have an understanding of the ownership of external areas.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5147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775B-0E50-4482-8E9B-490A9C391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Risk Assessment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E4D8B-6C39-4A86-ADD9-BE1427BF4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IE" dirty="0"/>
              <a:t>Risk A</a:t>
            </a:r>
            <a:r>
              <a:rPr lang="en-IE" altLang="en-US" dirty="0"/>
              <a:t>ssessments are completed for each Community Centre and are issued to all staff working in the Community Centre.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IE" altLang="en-US" dirty="0"/>
              <a:t>The Centre Manager </a:t>
            </a:r>
            <a:r>
              <a:rPr lang="en-IE" dirty="0"/>
              <a:t>has a duty to ensure that the Employees understand the content of the Risk Assessments and must supervise compliance with the requirements.</a:t>
            </a:r>
            <a:endParaRPr lang="en-IE" altLang="en-US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IE" altLang="en-US" dirty="0"/>
              <a:t>Risk Assessments are carried out by the EHS Department and are filed in Reception.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IE" altLang="en-US" dirty="0"/>
              <a:t>Risk Assessments are reviewed on a yearly basis or if there is a change in the working environment.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IE" altLang="en-US" dirty="0"/>
              <a:t>It is the Centre Manager’s responsibility to close out on the actions recommended in the Risk Assessment.</a:t>
            </a:r>
            <a:endParaRPr lang="en-US" altLang="en-US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930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BFE3-057B-4791-81B8-105AFCA2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Emergency Preparedness and Response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A07EA-E3EB-4C0B-952F-F24838EFB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Emergency Evacuation Plan in place for all Centres.</a:t>
            </a:r>
          </a:p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Centre Managers must ensure that there are trained Emergency Controllers and Fire Wardens in place.</a:t>
            </a:r>
          </a:p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Fire drills are to be held twice annually.</a:t>
            </a:r>
          </a:p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Fire drills are to be recorded in the Fire Register. </a:t>
            </a:r>
          </a:p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Daily Fire Checks are to be documented. </a:t>
            </a:r>
          </a:p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The Centre Manager is responsible for ensuring that the maintenance of emergency equipment (e.g., emergency lighting, fire extinguishers, fire alarm) is upheld. </a:t>
            </a:r>
          </a:p>
          <a:p>
            <a:pPr>
              <a:defRPr/>
            </a:pPr>
            <a:r>
              <a:rPr lang="en-IE" sz="1600" dirty="0">
                <a:ea typeface="Verdana" panose="020B0604030504040204" pitchFamily="34" charset="0"/>
              </a:rPr>
              <a:t>The emergency exit door must be fitted with suitable panic hardware and under no circumstances should doors be locked while the Centre is occupied.</a:t>
            </a:r>
          </a:p>
          <a:p>
            <a:pPr marL="0" indent="0">
              <a:buNone/>
              <a:defRPr/>
            </a:pPr>
            <a:r>
              <a:rPr lang="en-IE" sz="1600" dirty="0">
                <a:ea typeface="Verdana" panose="020B0604030504040204" pitchFamily="34" charset="0"/>
              </a:rPr>
              <a:t>Alarm Activation</a:t>
            </a:r>
          </a:p>
          <a:p>
            <a:pPr>
              <a:defRPr/>
            </a:pPr>
            <a:r>
              <a:rPr lang="en-IE" sz="1600" dirty="0"/>
              <a:t>Refer to the site-specific Emergency Response Plan </a:t>
            </a:r>
            <a:endParaRPr lang="en-IE" sz="16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572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2EA21-E11A-445D-951B-BE80113D2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Welfare 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5703E-F2F3-4355-B404-A23A33BF6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Canteen. </a:t>
            </a:r>
          </a:p>
          <a:p>
            <a:r>
              <a:rPr lang="en-IE" dirty="0"/>
              <a:t>Toilets. </a:t>
            </a:r>
          </a:p>
          <a:p>
            <a:r>
              <a:rPr lang="en-IE" dirty="0"/>
              <a:t>Accessible Toilets – for people with reduced mobility. </a:t>
            </a:r>
          </a:p>
          <a:p>
            <a:r>
              <a:rPr lang="en-IE" dirty="0"/>
              <a:t>Personal Emergency Egress Plan. </a:t>
            </a:r>
          </a:p>
          <a:p>
            <a:r>
              <a:rPr lang="en-IE" dirty="0"/>
              <a:t>First-aid Responders. </a:t>
            </a:r>
          </a:p>
          <a:p>
            <a:r>
              <a:rPr lang="en-IE" dirty="0"/>
              <a:t>Fire Wardens.</a:t>
            </a:r>
          </a:p>
        </p:txBody>
      </p:sp>
    </p:spTree>
    <p:extLst>
      <p:ext uri="{BB962C8B-B14F-4D97-AF65-F5344CB8AC3E}">
        <p14:creationId xmlns:p14="http://schemas.microsoft.com/office/powerpoint/2010/main" val="343815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DED71-3EA3-4744-B215-5AA6F661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First Aid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6015B-B653-4DC6-9B6C-0BAE2BAF2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475"/>
            <a:ext cx="8596668" cy="4526887"/>
          </a:xfrm>
        </p:spPr>
        <p:txBody>
          <a:bodyPr>
            <a:normAutofit fontScale="92500" lnSpcReduction="20000"/>
          </a:bodyPr>
          <a:lstStyle/>
          <a:p>
            <a:r>
              <a:rPr lang="en-IE" dirty="0"/>
              <a:t>First-aid Boxes to be mounted on the wall to ensure visibility and accessibility.</a:t>
            </a:r>
          </a:p>
          <a:p>
            <a:pPr lvl="1"/>
            <a:r>
              <a:rPr lang="en-IE" sz="1800" dirty="0"/>
              <a:t>Body Fluid Kits.</a:t>
            </a:r>
          </a:p>
          <a:p>
            <a:pPr lvl="1"/>
            <a:r>
              <a:rPr lang="en-IE" sz="1800" dirty="0"/>
              <a:t>Burn Kits.</a:t>
            </a:r>
          </a:p>
          <a:p>
            <a:pPr lvl="1"/>
            <a:r>
              <a:rPr lang="en-IE" sz="1800" dirty="0"/>
              <a:t>Eye Wash Station.</a:t>
            </a:r>
          </a:p>
          <a:p>
            <a:pPr lvl="1"/>
            <a:r>
              <a:rPr lang="en-IE" sz="1800" dirty="0"/>
              <a:t>No creams or medications are permitted apart from aspirin (</a:t>
            </a:r>
            <a:r>
              <a:rPr lang="en-IE" dirty="0"/>
              <a:t>300mg) </a:t>
            </a:r>
            <a:r>
              <a:rPr lang="en-IE" sz="1800" dirty="0"/>
              <a:t>recommended to be given for suspected heart attacks. </a:t>
            </a:r>
            <a:endParaRPr lang="en-IE" dirty="0"/>
          </a:p>
          <a:p>
            <a:r>
              <a:rPr lang="en-IE" dirty="0"/>
              <a:t>Contents of the First-aid Boxes to be inspected and a checklist filed (Health and Safety Authority checklist included in site-specific ERP). </a:t>
            </a:r>
          </a:p>
          <a:p>
            <a:r>
              <a:rPr lang="en-IE" dirty="0"/>
              <a:t>First-aid Responders’ details to be communicated. </a:t>
            </a:r>
          </a:p>
          <a:p>
            <a:r>
              <a:rPr lang="en-IE" dirty="0"/>
              <a:t>Automated External Defibrillator (AED) to be inspected to ensure the following:</a:t>
            </a:r>
          </a:p>
          <a:p>
            <a:pPr lvl="1"/>
            <a:r>
              <a:rPr lang="en-IE" sz="1800" dirty="0"/>
              <a:t>A</a:t>
            </a:r>
            <a:r>
              <a:rPr lang="en-US" sz="1800" dirty="0"/>
              <a:t>ED has a green light. </a:t>
            </a:r>
          </a:p>
          <a:p>
            <a:pPr lvl="1"/>
            <a:r>
              <a:rPr lang="en-US" sz="1800" dirty="0"/>
              <a:t>No visible damage.</a:t>
            </a:r>
          </a:p>
          <a:p>
            <a:pPr lvl="1"/>
            <a:r>
              <a:rPr lang="en-IE" sz="1800" dirty="0"/>
              <a:t>Pads are in date and sealed.</a:t>
            </a:r>
          </a:p>
          <a:p>
            <a:pPr lvl="1"/>
            <a:r>
              <a:rPr lang="en-IE" sz="1800" dirty="0"/>
              <a:t>Accessory equipment is present and in date.</a:t>
            </a:r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8522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8E6FB-B043-4E1B-9C77-D67523067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Accident / Incident Reporting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40618-2535-4F53-8AE1-41B33ABAC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2300" dirty="0"/>
              <a:t>All </a:t>
            </a:r>
            <a:r>
              <a:rPr lang="en-IE" altLang="en-US" sz="2300" dirty="0"/>
              <a:t>accidents / Incidents and Near Misses </a:t>
            </a:r>
            <a:r>
              <a:rPr lang="en-IE" altLang="en-US" sz="2300" b="1" dirty="0"/>
              <a:t>must be reported </a:t>
            </a:r>
            <a:r>
              <a:rPr lang="en-IE" altLang="en-US" sz="2300" dirty="0"/>
              <a:t>to the Centre Manager immediately.</a:t>
            </a:r>
          </a:p>
          <a:p>
            <a:r>
              <a:rPr lang="en-IE" altLang="en-US" sz="2300" dirty="0"/>
              <a:t>Report to local trained FAR (First-aid Responder)</a:t>
            </a:r>
          </a:p>
          <a:p>
            <a:r>
              <a:rPr lang="en-IE" altLang="en-US" sz="2300" dirty="0"/>
              <a:t>An accident report form EHSF-03 must be completed in conjunction with line manager/ supervisor</a:t>
            </a:r>
          </a:p>
          <a:p>
            <a:r>
              <a:rPr lang="en-IE" altLang="en-US" sz="2300" dirty="0"/>
              <a:t>The Centre Attendant should contact the Centre Manager immediately of any incident which requires Emergency Services to be contacted</a:t>
            </a:r>
          </a:p>
          <a:p>
            <a:r>
              <a:rPr lang="en-IE" altLang="en-US" sz="2300" dirty="0"/>
              <a:t>The Centre Manager must notify Acacia’s EHS department of any incident without delay and at least within 24 hours of the incident occurring </a:t>
            </a:r>
          </a:p>
          <a:p>
            <a:r>
              <a:rPr lang="en-IE" altLang="en-US" sz="2300" dirty="0"/>
              <a:t>The Centre Manager must send the accident report form to the EHS department </a:t>
            </a:r>
          </a:p>
          <a:p>
            <a:r>
              <a:rPr lang="en-IE" altLang="en-US" sz="2300" dirty="0"/>
              <a:t>Accident/ Incident Investigations will be initiated by Acacia EH&amp;S department as required</a:t>
            </a:r>
          </a:p>
          <a:p>
            <a:r>
              <a:rPr lang="en-IE" altLang="en-US" sz="2300" dirty="0"/>
              <a:t>Once approved by the EHS department, the incident report form should be sent to the Centre Insurance company by the Centre Manager </a:t>
            </a:r>
          </a:p>
          <a:p>
            <a:pPr>
              <a:defRPr/>
            </a:pPr>
            <a:endParaRPr lang="en-IE" altLang="en-US" dirty="0"/>
          </a:p>
          <a:p>
            <a:pPr>
              <a:defRPr/>
            </a:pPr>
            <a:endParaRPr lang="en-IE" altLang="en-US" dirty="0"/>
          </a:p>
          <a:p>
            <a:pPr>
              <a:defRPr/>
            </a:pPr>
            <a:endParaRPr lang="en-IE" altLang="en-US" dirty="0"/>
          </a:p>
          <a:p>
            <a:pPr marL="0" indent="0">
              <a:buNone/>
              <a:defRPr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9236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E8B2-4981-4E48-A1E0-5D437DD9B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Housekeeping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9CBE-2829-463A-AF3D-7C6FC80A7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Floors should be cleaned during non-peak times.</a:t>
            </a:r>
          </a:p>
          <a:p>
            <a:r>
              <a:rPr lang="en-IE" dirty="0"/>
              <a:t>Wet floor signs should be used at all times.</a:t>
            </a:r>
          </a:p>
          <a:p>
            <a:r>
              <a:rPr lang="en-IE" dirty="0"/>
              <a:t>Minimal water should be used.</a:t>
            </a:r>
          </a:p>
          <a:p>
            <a:r>
              <a:rPr lang="en-IE" dirty="0"/>
              <a:t>All cleaning products / chemicals / cleaning trolley should be locked away when not in use.</a:t>
            </a:r>
          </a:p>
          <a:p>
            <a:r>
              <a:rPr lang="en-IE" dirty="0"/>
              <a:t>Trailing cables should be covered.</a:t>
            </a:r>
          </a:p>
          <a:p>
            <a:r>
              <a:rPr lang="en-IE" dirty="0"/>
              <a:t>Storage of combustibles should be minimised to reduce fire load.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08937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3CCCC"/>
      </a:accent1>
      <a:accent2>
        <a:srgbClr val="009999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33CCCC"/>
    </a:accent1>
    <a:accent2>
      <a:srgbClr val="009999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3036</Words>
  <Application>Microsoft Office PowerPoint</Application>
  <PresentationFormat>Widescreen</PresentationFormat>
  <Paragraphs>266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  <vt:variant>
        <vt:lpstr>Custom Shows</vt:lpstr>
      </vt:variant>
      <vt:variant>
        <vt:i4>1</vt:i4>
      </vt:variant>
    </vt:vector>
  </HeadingPairs>
  <TitlesOfParts>
    <vt:vector size="41" baseType="lpstr">
      <vt:lpstr>Arial</vt:lpstr>
      <vt:lpstr>Calibri</vt:lpstr>
      <vt:lpstr>Trebuchet MS</vt:lpstr>
      <vt:lpstr>Wingdings 3</vt:lpstr>
      <vt:lpstr>Facet</vt:lpstr>
      <vt:lpstr>PowerPoint Presentation</vt:lpstr>
      <vt:lpstr>Introduction </vt:lpstr>
      <vt:lpstr>Safety Statement </vt:lpstr>
      <vt:lpstr>Risk Assessment </vt:lpstr>
      <vt:lpstr>Emergency Preparedness and Response </vt:lpstr>
      <vt:lpstr>Welfare Facilities</vt:lpstr>
      <vt:lpstr>First Aid  </vt:lpstr>
      <vt:lpstr>Accident / Incident Reporting </vt:lpstr>
      <vt:lpstr>Housekeeping </vt:lpstr>
      <vt:lpstr>Housekeeping </vt:lpstr>
      <vt:lpstr>Room Set-ups</vt:lpstr>
      <vt:lpstr>Sports Equipment</vt:lpstr>
      <vt:lpstr>Operation of the skyfold </vt:lpstr>
      <vt:lpstr>Safe Lifting and Handling </vt:lpstr>
      <vt:lpstr>Safe Use of Work Equipment </vt:lpstr>
      <vt:lpstr>Display Screen Equipment (DSE) Assessments</vt:lpstr>
      <vt:lpstr>Security </vt:lpstr>
      <vt:lpstr>Violence, Harassment, Aggression (including antisocial behaviour)</vt:lpstr>
      <vt:lpstr>Chemical Safety </vt:lpstr>
      <vt:lpstr>Sharps </vt:lpstr>
      <vt:lpstr>Personal Protective Equipment (PPE)</vt:lpstr>
      <vt:lpstr>Legionella</vt:lpstr>
      <vt:lpstr>Contractor Management </vt:lpstr>
      <vt:lpstr>Noise</vt:lpstr>
      <vt:lpstr>Working at Heights</vt:lpstr>
      <vt:lpstr>Confined Space</vt:lpstr>
      <vt:lpstr>Asbestos</vt:lpstr>
      <vt:lpstr>Adverse Weather </vt:lpstr>
      <vt:lpstr>Lone Working </vt:lpstr>
      <vt:lpstr>New Employee Induction </vt:lpstr>
      <vt:lpstr>New Groups</vt:lpstr>
      <vt:lpstr>Events on site</vt:lpstr>
      <vt:lpstr>Employee Wellbeing </vt:lpstr>
      <vt:lpstr>Smoking  </vt:lpstr>
      <vt:lpstr>General Safety  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Connor</dc:creator>
  <cp:lastModifiedBy>Fionnan Simpson</cp:lastModifiedBy>
  <cp:revision>42</cp:revision>
  <dcterms:created xsi:type="dcterms:W3CDTF">2020-01-07T10:35:05Z</dcterms:created>
  <dcterms:modified xsi:type="dcterms:W3CDTF">2023-03-13T11:04:55Z</dcterms:modified>
</cp:coreProperties>
</file>